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73" r:id="rId6"/>
    <p:sldId id="267" r:id="rId7"/>
    <p:sldId id="263" r:id="rId8"/>
    <p:sldId id="265" r:id="rId9"/>
    <p:sldId id="266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D79DE-D452-4CEF-AA3F-3AB5A67F61F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95C0891-5E5A-42B8-80A4-8E9C8077ADC3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части систем ЗШУ разработаны и внедрены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7BE78E-147A-41D1-A8B7-66AD9113BD46}" type="parTrans" cxnId="{C311AAB7-7484-4345-A418-2CC0F809DF38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B2C25-F7FB-4DD5-9D44-A2231F4A53C7}" type="sibTrans" cxnId="{C311AAB7-7484-4345-A418-2CC0F809DF38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630F25-E381-4950-A11D-8E7C567DB71E}">
      <dgm:prSet custT="1"/>
      <dgm:spPr/>
      <dgm:t>
        <a:bodyPr/>
        <a:lstStyle/>
        <a:p>
          <a:pPr rtl="0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рекомендации по созданию надежных установок напорного пневмотранспорта золы с оптимальными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энергозатратами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Березовской ГРЭС-1, Барнаульской ТЭЦ-3 и Троицкой ГРЭС.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EE8E8-A39E-447C-B3E9-0ECBFE389D73}" type="parTrans" cxnId="{21342035-0E37-498F-8156-6F4749EC0431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4E3736-0D21-46B1-A67E-6D4271B42C53}" type="sibTrans" cxnId="{21342035-0E37-498F-8156-6F4749EC0431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6AB58-7D6D-43DF-A6A8-E4166AF82A93}">
      <dgm:prSet custT="1"/>
      <dgm:spPr/>
      <dgm:t>
        <a:bodyPr/>
        <a:lstStyle/>
        <a:p>
          <a:pPr rtl="0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технические предложения по системе ЗШУ к ТЭО «Экологически чистая ТЭС с энергоблоками 500 МВт на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экибастузском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угле»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3ECAB-B83C-4EA4-9C42-28536044C51B}" type="parTrans" cxnId="{0FB5FAF8-DA06-48A7-AF07-3D3F26E6344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FCB90C-2CAA-472A-A02D-5525925E82BA}" type="sibTrans" cxnId="{0FB5FAF8-DA06-48A7-AF07-3D3F26E6344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CCB24-E29B-4138-9588-2FAB6603A686}">
      <dgm:prSet custT="1"/>
      <dgm:spPr/>
      <dgm:t>
        <a:bodyPr/>
        <a:lstStyle/>
        <a:p>
          <a:pPr rtl="0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ТЭО по переводу блоков 300 МВт Черепетской ГРЭС на систему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пневмозолоудаления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целью переработки золы в товарную продукцию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8D7C81-C9EC-4CB6-8F56-9EB5940B6AA7}" type="parTrans" cxnId="{C2FF2091-181F-4EC8-BBC1-297AD538FE20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546B88-E2BF-49BB-99B0-8D7F0A996C0E}" type="sibTrans" cxnId="{C2FF2091-181F-4EC8-BBC1-297AD538FE20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59931C-D072-481D-BF64-CAC07BB3AE7C}">
      <dgm:prSet custT="1"/>
      <dgm:spPr/>
      <dgm:t>
        <a:bodyPr/>
        <a:lstStyle/>
        <a:p>
          <a:pPr rtl="0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разработки по оптимизации параметров пневмотранспортных установок 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Рефтинской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Рязанской ГРЭС,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Аксусской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Балтийской электростанциях.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EED33-F8C7-4792-A84E-CB843F74BBCC}" type="parTrans" cxnId="{B2649296-C581-4F65-8591-2AACFB9E98F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CC8D13-E543-4127-A7CD-40CEE369C416}" type="sibTrans" cxnId="{B2649296-C581-4F65-8591-2AACFB9E98F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605C6-CC98-4121-A39B-CD7AD9405326}">
      <dgm:prSet custT="1"/>
      <dgm:spPr/>
      <dgm:t>
        <a:bodyPr/>
        <a:lstStyle/>
        <a:p>
          <a:pPr rtl="0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технические решения для пневмотранспорта сыпучих материалов до 3000 м без станций перекачки. 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9CCFD8-E743-41B7-9FFD-AE29661EE398}" type="parTrans" cxnId="{FD75475B-CD86-44B3-B844-5558CF944E2A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91F032-43D6-4B9A-B56E-36D84A5D66DD}" type="sibTrans" cxnId="{FD75475B-CD86-44B3-B844-5558CF944E2A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E9519A-142A-418B-8C0D-E233429A6252}">
      <dgm:prSet custT="1"/>
      <dgm:spPr/>
      <dgm:t>
        <a:bodyPr/>
        <a:lstStyle/>
        <a:p>
          <a:pPr rtl="0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конструкция устройства для очистки от отложений </a:t>
          </a:r>
          <a:r>
            <a:rPr lang="ru-RU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золошлакопроводов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трубопроводов осветленной воды систем ГЗУ.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01EF38-2349-4C61-885E-F59640BDB34D}" type="parTrans" cxnId="{43FC0D77-3519-4BD7-AB28-9B55799A51D7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3D6A74-F4AF-42B6-B82F-49A90B23CBAD}" type="sibTrans" cxnId="{43FC0D77-3519-4BD7-AB28-9B55799A51D7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398FE5-B374-43F9-9734-413958505EDE}">
      <dgm:prSet custT="1"/>
      <dgm:spPr/>
      <dgm:t>
        <a:bodyPr/>
        <a:lstStyle/>
        <a:p>
          <a:pPr rtl="0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 критических скоростей пылегазовых потоков при перемещении мелкофракционных полидисперсных материалов в пневмотранспортных трубопроводах (грант Президента РФ)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0495C1-E9EC-4315-B211-BCABEFCE3D9C}" type="parTrans" cxnId="{2B2362F7-A695-4A8D-8137-8FC98099FC53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26D501-F8D4-4022-85D9-D12E12B29B0D}" type="sibTrans" cxnId="{2B2362F7-A695-4A8D-8137-8FC98099FC53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BEC605-7316-4F90-87E0-E7A261DB0D9C}">
      <dgm:prSet custT="1"/>
      <dgm:spPr/>
      <dgm:t>
        <a:bodyPr/>
        <a:lstStyle/>
        <a:p>
          <a:pPr rtl="0"/>
          <a:r>
            <a:rPr lang="ru-RU" sz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Абразивный износ трубопроводов</a:t>
          </a:r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CF7712-115D-41D1-88B0-D45093327391}" type="parTrans" cxnId="{ADA6BFA7-858D-4F9B-ACE3-33322B30B52B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AC5171-7D47-43A6-894E-C97E26618683}" type="sibTrans" cxnId="{ADA6BFA7-858D-4F9B-ACE3-33322B30B52B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E38583-FE85-44FF-8CAD-AE25A88C32F5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Исследования по абразивному износу трубопроводов пневмотранспортных установок и определению критических скоростей при пневмотранспорте мелкодисперсных сыпучих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кремнесодержащих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материалов в Индийском институте технологий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D6CCC1-2E5B-4EDA-9C2A-8BFD47E60189}" type="parTrans" cxnId="{FA5EF00A-0604-47E8-AE53-8637754989CB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F35B58-6D43-45D9-99B2-F8DFF71EE22D}" type="sibTrans" cxnId="{FA5EF00A-0604-47E8-AE53-8637754989CB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9AC03D-6F95-456F-AB12-105E336B2180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технологии защиты поверхностей пульпопроводов при работе на углях с повышенной зольностью.</a:t>
          </a:r>
          <a:b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Изготовление опытно-промышленного образца для Хабаровской ТЭЦ-3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B56A05-ECC9-4FB7-AB65-184984452480}" type="parTrans" cxnId="{20DDF49A-B43C-4EAC-A39B-1A767E64DBB2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96FF30-6987-4459-B9D1-75A8EA937972}" type="sibTrans" cxnId="{20DDF49A-B43C-4EAC-A39B-1A767E64DBB2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9B5CB-41EE-4303-8AD8-66607F903AA3}">
      <dgm:prSet custT="1"/>
      <dgm:spPr/>
      <dgm:t>
        <a:bodyPr/>
        <a:lstStyle/>
        <a:p>
          <a:pPr rtl="0"/>
          <a:r>
            <a:rPr lang="ru-RU" sz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Сигнализаторы уровней и уровнемеры</a:t>
          </a:r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B815F-DE66-4509-AF0A-0F1C4FE887E7}" type="parTrans" cxnId="{B4717EA7-A794-4A0C-A760-9A93D62BE94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BF690B-0425-42DD-847D-40F323846AAD}" type="sibTrans" cxnId="{B4717EA7-A794-4A0C-A760-9A93D62BE949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D3B86C-C00C-4C17-9308-AE79FD2181AA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радиоволновые системы сигнализации уровней сухой золы и радиолокационные уровнемеры золы в силосных емкостях склада сухой золы Рязанской ГРЭС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1978CF-1A2C-4AD8-8D32-50DDA0785650}" type="parTrans" cxnId="{AD13AAF0-B405-4CA9-9AC2-FC90858C2F6D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7BFC35-24C4-4B6F-82A0-5871D4B9E825}" type="sibTrans" cxnId="{AD13AAF0-B405-4CA9-9AC2-FC90858C2F6D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BF645-0C77-4CAA-8456-B0250D79F0FE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системы радиолокационного контроля уровня кислот и щелочей в резервуарах химцехов ТЭС на Рязанской, Каширской и Пермской ГРЭС 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FFFA7-4891-46DE-A99B-CC0B57326630}" type="parTrans" cxnId="{B24D09C3-F1D7-4173-8C4D-D437679B8E8C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4F53A3-03C4-43EF-8BD2-4FABBFADE334}" type="sibTrans" cxnId="{B24D09C3-F1D7-4173-8C4D-D437679B8E8C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C5DC24-65AD-4C77-97CC-03173016660D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уровнемеры угольной пыли </a:t>
          </a:r>
          <a:r>
            <a:rPr lang="ru-RU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пылесистем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Каширской ГРЭС-4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94A54D-4199-4195-B856-87F4FC289131}" type="parTrans" cxnId="{2506DF7D-988D-46EC-8463-A58E6FEB161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7C5C8-4106-4C12-8E27-6EC0294DC8DD}" type="sibTrans" cxnId="{2506DF7D-988D-46EC-8463-A58E6FEB161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AC0A07-2F00-4B9F-9FE8-F03A1DEED5B2}">
      <dgm:prSet custT="1"/>
      <dgm:spPr/>
      <dgm:t>
        <a:bodyPr/>
        <a:lstStyle/>
        <a:p>
          <a:pPr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 анализ существующего и оценка потенциального рынка сбыта ЗШМ в Московском регионе. Разработка рекомендаций по повышению уровня и увеличению объемов реализации золошлаков предприятиям стройиндустрии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0B827A-DCAF-4514-95EE-38BEAD2941DD}" type="parTrans" cxnId="{052438CF-44C6-4900-B3FC-D46202153A3D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168F84-86C0-42BC-A1B5-36FD9A015CD5}" type="sibTrans" cxnId="{052438CF-44C6-4900-B3FC-D46202153A3D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8B92B6-D225-4E87-BFF7-8F5B87E75AF8}" type="pres">
      <dgm:prSet presAssocID="{1D7D79DE-D452-4CEF-AA3F-3AB5A67F61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3DE5D3-1249-48A9-B41C-8E88AD4AD925}" type="pres">
      <dgm:prSet presAssocID="{895C0891-5E5A-42B8-80A4-8E9C8077ADC3}" presName="parentText" presStyleLbl="node1" presStyleIdx="0" presStyleCnt="4" custScaleY="556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E5F66-43FE-49CF-A9B1-56FE2AE677EF}" type="pres">
      <dgm:prSet presAssocID="{895C0891-5E5A-42B8-80A4-8E9C8077ADC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C52C4-D749-4794-906D-A9A79BD334A9}" type="pres">
      <dgm:prSet presAssocID="{42BEC605-7316-4F90-87E0-E7A261DB0D9C}" presName="parentText" presStyleLbl="node1" presStyleIdx="1" presStyleCnt="4" custScaleY="563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4EE7A-2EBD-462D-A36A-83E04F3E8DA8}" type="pres">
      <dgm:prSet presAssocID="{42BEC605-7316-4F90-87E0-E7A261DB0D9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29A6E-BCD1-4C84-8A78-DFDC6A1C6B78}" type="pres">
      <dgm:prSet presAssocID="{C579B5CB-41EE-4303-8AD8-66607F903AA3}" presName="parentText" presStyleLbl="node1" presStyleIdx="2" presStyleCnt="4" custScaleY="45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D9806-98F6-4D91-A019-8AF599208DAF}" type="pres">
      <dgm:prSet presAssocID="{C579B5CB-41EE-4303-8AD8-66607F903AA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413EB-168B-45A5-BDA4-895DA5CC5037}" type="pres">
      <dgm:prSet presAssocID="{7FAC0A07-2F00-4B9F-9FE8-F03A1DEED5B2}" presName="parentText" presStyleLbl="node1" presStyleIdx="3" presStyleCnt="4" custScaleY="663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717EA7-A794-4A0C-A760-9A93D62BE949}" srcId="{1D7D79DE-D452-4CEF-AA3F-3AB5A67F61F4}" destId="{C579B5CB-41EE-4303-8AD8-66607F903AA3}" srcOrd="2" destOrd="0" parTransId="{E79B815F-DE66-4509-AF0A-0F1C4FE887E7}" sibTransId="{B1BF690B-0425-42DD-847D-40F323846AAD}"/>
    <dgm:cxn modelId="{3E815B51-2CFA-4C57-BB26-324E56215A2B}" type="presOf" srcId="{9C7605C6-CC98-4121-A39B-CD7AD9405326}" destId="{76EE5F66-43FE-49CF-A9B1-56FE2AE677EF}" srcOrd="0" destOrd="4" presId="urn:microsoft.com/office/officeart/2005/8/layout/vList2"/>
    <dgm:cxn modelId="{43FC0D77-3519-4BD7-AB28-9B55799A51D7}" srcId="{895C0891-5E5A-42B8-80A4-8E9C8077ADC3}" destId="{A5E9519A-142A-418B-8C0D-E233429A6252}" srcOrd="5" destOrd="0" parTransId="{A701EF38-2349-4C61-885E-F59640BDB34D}" sibTransId="{F13D6A74-F4AF-42B6-B82F-49A90B23CBAD}"/>
    <dgm:cxn modelId="{858DFA3D-88F1-4102-ABF7-4E55B11477E7}" type="presOf" srcId="{1D7D79DE-D452-4CEF-AA3F-3AB5A67F61F4}" destId="{328B92B6-D225-4E87-BFF7-8F5B87E75AF8}" srcOrd="0" destOrd="0" presId="urn:microsoft.com/office/officeart/2005/8/layout/vList2"/>
    <dgm:cxn modelId="{F680D3D0-4403-4E46-A66A-D277C12DC96B}" type="presOf" srcId="{895C0891-5E5A-42B8-80A4-8E9C8077ADC3}" destId="{323DE5D3-1249-48A9-B41C-8E88AD4AD925}" srcOrd="0" destOrd="0" presId="urn:microsoft.com/office/officeart/2005/8/layout/vList2"/>
    <dgm:cxn modelId="{B24D09C3-F1D7-4173-8C4D-D437679B8E8C}" srcId="{C579B5CB-41EE-4303-8AD8-66607F903AA3}" destId="{5A4BF645-0C77-4CAA-8456-B0250D79F0FE}" srcOrd="1" destOrd="0" parTransId="{9B3FFFA7-4891-46DE-A99B-CC0B57326630}" sibTransId="{664F53A3-03C4-43EF-8BD2-4FABBFADE334}"/>
    <dgm:cxn modelId="{F0153769-E6C5-45CD-B5E7-77764BB06FB8}" type="presOf" srcId="{BFD3B86C-C00C-4C17-9308-AE79FD2181AA}" destId="{900D9806-98F6-4D91-A019-8AF599208DAF}" srcOrd="0" destOrd="0" presId="urn:microsoft.com/office/officeart/2005/8/layout/vList2"/>
    <dgm:cxn modelId="{0FB5FAF8-DA06-48A7-AF07-3D3F26E63444}" srcId="{895C0891-5E5A-42B8-80A4-8E9C8077ADC3}" destId="{CDA6AB58-7D6D-43DF-A6A8-E4166AF82A93}" srcOrd="1" destOrd="0" parTransId="{8DC3ECAB-B83C-4EA4-9C42-28536044C51B}" sibTransId="{35FCB90C-2CAA-472A-A02D-5525925E82BA}"/>
    <dgm:cxn modelId="{2506DF7D-988D-46EC-8463-A58E6FEB1614}" srcId="{C579B5CB-41EE-4303-8AD8-66607F903AA3}" destId="{1AC5DC24-65AD-4C77-97CC-03173016660D}" srcOrd="2" destOrd="0" parTransId="{FD94A54D-4199-4195-B856-87F4FC289131}" sibTransId="{7327C5C8-4106-4C12-8E27-6EC0294DC8DD}"/>
    <dgm:cxn modelId="{8D550F0B-A65B-4B27-9BE4-422124251739}" type="presOf" srcId="{5A4BF645-0C77-4CAA-8456-B0250D79F0FE}" destId="{900D9806-98F6-4D91-A019-8AF599208DAF}" srcOrd="0" destOrd="1" presId="urn:microsoft.com/office/officeart/2005/8/layout/vList2"/>
    <dgm:cxn modelId="{ADA6BFA7-858D-4F9B-ACE3-33322B30B52B}" srcId="{1D7D79DE-D452-4CEF-AA3F-3AB5A67F61F4}" destId="{42BEC605-7316-4F90-87E0-E7A261DB0D9C}" srcOrd="1" destOrd="0" parTransId="{4CCF7712-115D-41D1-88B0-D45093327391}" sibTransId="{57AC5171-7D47-43A6-894E-C97E26618683}"/>
    <dgm:cxn modelId="{AD13AAF0-B405-4CA9-9AC2-FC90858C2F6D}" srcId="{C579B5CB-41EE-4303-8AD8-66607F903AA3}" destId="{BFD3B86C-C00C-4C17-9308-AE79FD2181AA}" srcOrd="0" destOrd="0" parTransId="{771978CF-1A2C-4AD8-8D32-50DDA0785650}" sibTransId="{257BFC35-24C4-4B6F-82A0-5871D4B9E825}"/>
    <dgm:cxn modelId="{FA5EF00A-0604-47E8-AE53-8637754989CB}" srcId="{42BEC605-7316-4F90-87E0-E7A261DB0D9C}" destId="{44E38583-FE85-44FF-8CAD-AE25A88C32F5}" srcOrd="0" destOrd="0" parTransId="{47D6CCC1-2E5B-4EDA-9C2A-8BFD47E60189}" sibTransId="{1CF35B58-6D43-45D9-99B2-F8DFF71EE22D}"/>
    <dgm:cxn modelId="{26748421-476D-4BA7-99F4-CF5E37B128EB}" type="presOf" srcId="{6CACCB24-E29B-4138-9588-2FAB6603A686}" destId="{76EE5F66-43FE-49CF-A9B1-56FE2AE677EF}" srcOrd="0" destOrd="2" presId="urn:microsoft.com/office/officeart/2005/8/layout/vList2"/>
    <dgm:cxn modelId="{C85A95B2-972E-4F06-A2FB-96A72B6A5E93}" type="presOf" srcId="{44E38583-FE85-44FF-8CAD-AE25A88C32F5}" destId="{72F4EE7A-2EBD-462D-A36A-83E04F3E8DA8}" srcOrd="0" destOrd="0" presId="urn:microsoft.com/office/officeart/2005/8/layout/vList2"/>
    <dgm:cxn modelId="{2B2362F7-A695-4A8D-8137-8FC98099FC53}" srcId="{895C0891-5E5A-42B8-80A4-8E9C8077ADC3}" destId="{BA398FE5-B374-43F9-9734-413958505EDE}" srcOrd="6" destOrd="0" parTransId="{F30495C1-E9EC-4315-B211-BCABEFCE3D9C}" sibTransId="{FA26D501-F8D4-4022-85D9-D12E12B29B0D}"/>
    <dgm:cxn modelId="{21342035-0E37-498F-8156-6F4749EC0431}" srcId="{895C0891-5E5A-42B8-80A4-8E9C8077ADC3}" destId="{83630F25-E381-4950-A11D-8E7C567DB71E}" srcOrd="0" destOrd="0" parTransId="{1C5EE8E8-A39E-447C-B3E9-0ECBFE389D73}" sibTransId="{B64E3736-0D21-46B1-A67E-6D4271B42C53}"/>
    <dgm:cxn modelId="{8A5524D4-1709-4EA3-9D8B-BE85E5994CAD}" type="presOf" srcId="{7FAC0A07-2F00-4B9F-9FE8-F03A1DEED5B2}" destId="{83E413EB-168B-45A5-BDA4-895DA5CC5037}" srcOrd="0" destOrd="0" presId="urn:microsoft.com/office/officeart/2005/8/layout/vList2"/>
    <dgm:cxn modelId="{C2FF2091-181F-4EC8-BBC1-297AD538FE20}" srcId="{895C0891-5E5A-42B8-80A4-8E9C8077ADC3}" destId="{6CACCB24-E29B-4138-9588-2FAB6603A686}" srcOrd="2" destOrd="0" parTransId="{F78D7C81-C9EC-4CB6-8F56-9EB5940B6AA7}" sibTransId="{2E546B88-E2BF-49BB-99B0-8D7F0A996C0E}"/>
    <dgm:cxn modelId="{E69C1BDB-51FA-4B65-983F-46883C011250}" type="presOf" srcId="{8C9AC03D-6F95-456F-AB12-105E336B2180}" destId="{72F4EE7A-2EBD-462D-A36A-83E04F3E8DA8}" srcOrd="0" destOrd="1" presId="urn:microsoft.com/office/officeart/2005/8/layout/vList2"/>
    <dgm:cxn modelId="{BE7F848B-BF78-44B9-AB8B-D7E3175340B0}" type="presOf" srcId="{1AC5DC24-65AD-4C77-97CC-03173016660D}" destId="{900D9806-98F6-4D91-A019-8AF599208DAF}" srcOrd="0" destOrd="2" presId="urn:microsoft.com/office/officeart/2005/8/layout/vList2"/>
    <dgm:cxn modelId="{17E0F91A-47BF-4070-BEB1-EFF8E4073664}" type="presOf" srcId="{CDA6AB58-7D6D-43DF-A6A8-E4166AF82A93}" destId="{76EE5F66-43FE-49CF-A9B1-56FE2AE677EF}" srcOrd="0" destOrd="1" presId="urn:microsoft.com/office/officeart/2005/8/layout/vList2"/>
    <dgm:cxn modelId="{770DD4BD-855A-435C-BD84-EDD176DFD32C}" type="presOf" srcId="{BA398FE5-B374-43F9-9734-413958505EDE}" destId="{76EE5F66-43FE-49CF-A9B1-56FE2AE677EF}" srcOrd="0" destOrd="6" presId="urn:microsoft.com/office/officeart/2005/8/layout/vList2"/>
    <dgm:cxn modelId="{FD75475B-CD86-44B3-B844-5558CF944E2A}" srcId="{895C0891-5E5A-42B8-80A4-8E9C8077ADC3}" destId="{9C7605C6-CC98-4121-A39B-CD7AD9405326}" srcOrd="4" destOrd="0" parTransId="{8D9CCFD8-E743-41B7-9FFD-AE29661EE398}" sibTransId="{1491F032-43D6-4B9A-B56E-36D84A5D66DD}"/>
    <dgm:cxn modelId="{052438CF-44C6-4900-B3FC-D46202153A3D}" srcId="{1D7D79DE-D452-4CEF-AA3F-3AB5A67F61F4}" destId="{7FAC0A07-2F00-4B9F-9FE8-F03A1DEED5B2}" srcOrd="3" destOrd="0" parTransId="{0F0B827A-DCAF-4514-95EE-38BEAD2941DD}" sibTransId="{FF168F84-86C0-42BC-A1B5-36FD9A015CD5}"/>
    <dgm:cxn modelId="{0CCB05E1-4681-4E60-95A8-C34382782D0F}" type="presOf" srcId="{3059931C-D072-481D-BF64-CAC07BB3AE7C}" destId="{76EE5F66-43FE-49CF-A9B1-56FE2AE677EF}" srcOrd="0" destOrd="3" presId="urn:microsoft.com/office/officeart/2005/8/layout/vList2"/>
    <dgm:cxn modelId="{C311AAB7-7484-4345-A418-2CC0F809DF38}" srcId="{1D7D79DE-D452-4CEF-AA3F-3AB5A67F61F4}" destId="{895C0891-5E5A-42B8-80A4-8E9C8077ADC3}" srcOrd="0" destOrd="0" parTransId="{F97BE78E-147A-41D1-A8B7-66AD9113BD46}" sibTransId="{08CB2C25-F7FB-4DD5-9D44-A2231F4A53C7}"/>
    <dgm:cxn modelId="{1BCCB98F-92B7-43CE-A297-23C2F85D02D3}" type="presOf" srcId="{A5E9519A-142A-418B-8C0D-E233429A6252}" destId="{76EE5F66-43FE-49CF-A9B1-56FE2AE677EF}" srcOrd="0" destOrd="5" presId="urn:microsoft.com/office/officeart/2005/8/layout/vList2"/>
    <dgm:cxn modelId="{07B38D56-3AE3-424B-96F9-5F85EA23FA50}" type="presOf" srcId="{83630F25-E381-4950-A11D-8E7C567DB71E}" destId="{76EE5F66-43FE-49CF-A9B1-56FE2AE677EF}" srcOrd="0" destOrd="0" presId="urn:microsoft.com/office/officeart/2005/8/layout/vList2"/>
    <dgm:cxn modelId="{99DC679B-CF4C-41F9-92DC-7BB0FCBF36CC}" type="presOf" srcId="{C579B5CB-41EE-4303-8AD8-66607F903AA3}" destId="{B9029A6E-BCD1-4C84-8A78-DFDC6A1C6B78}" srcOrd="0" destOrd="0" presId="urn:microsoft.com/office/officeart/2005/8/layout/vList2"/>
    <dgm:cxn modelId="{20DDF49A-B43C-4EAC-A39B-1A767E64DBB2}" srcId="{42BEC605-7316-4F90-87E0-E7A261DB0D9C}" destId="{8C9AC03D-6F95-456F-AB12-105E336B2180}" srcOrd="1" destOrd="0" parTransId="{96B56A05-ECC9-4FB7-AB65-184984452480}" sibTransId="{D296FF30-6987-4459-B9D1-75A8EA937972}"/>
    <dgm:cxn modelId="{6CA8033E-EB71-44A4-9174-8E866F052A5E}" type="presOf" srcId="{42BEC605-7316-4F90-87E0-E7A261DB0D9C}" destId="{AFFC52C4-D749-4794-906D-A9A79BD334A9}" srcOrd="0" destOrd="0" presId="urn:microsoft.com/office/officeart/2005/8/layout/vList2"/>
    <dgm:cxn modelId="{B2649296-C581-4F65-8591-2AACFB9E98F4}" srcId="{895C0891-5E5A-42B8-80A4-8E9C8077ADC3}" destId="{3059931C-D072-481D-BF64-CAC07BB3AE7C}" srcOrd="3" destOrd="0" parTransId="{5A7EED33-F8C7-4792-A84E-CB843F74BBCC}" sibTransId="{E0CC8D13-E543-4127-A7CD-40CEE369C416}"/>
    <dgm:cxn modelId="{63880240-DDC0-44E6-BCB2-F8CE425DE838}" type="presParOf" srcId="{328B92B6-D225-4E87-BFF7-8F5B87E75AF8}" destId="{323DE5D3-1249-48A9-B41C-8E88AD4AD925}" srcOrd="0" destOrd="0" presId="urn:microsoft.com/office/officeart/2005/8/layout/vList2"/>
    <dgm:cxn modelId="{3D8D1E1B-2261-4E30-92E9-B407F227EBCB}" type="presParOf" srcId="{328B92B6-D225-4E87-BFF7-8F5B87E75AF8}" destId="{76EE5F66-43FE-49CF-A9B1-56FE2AE677EF}" srcOrd="1" destOrd="0" presId="urn:microsoft.com/office/officeart/2005/8/layout/vList2"/>
    <dgm:cxn modelId="{C4C9AD2B-3400-4CF9-A8C4-35C464740A33}" type="presParOf" srcId="{328B92B6-D225-4E87-BFF7-8F5B87E75AF8}" destId="{AFFC52C4-D749-4794-906D-A9A79BD334A9}" srcOrd="2" destOrd="0" presId="urn:microsoft.com/office/officeart/2005/8/layout/vList2"/>
    <dgm:cxn modelId="{697A6B6F-40DC-4660-9662-1898D9916F32}" type="presParOf" srcId="{328B92B6-D225-4E87-BFF7-8F5B87E75AF8}" destId="{72F4EE7A-2EBD-462D-A36A-83E04F3E8DA8}" srcOrd="3" destOrd="0" presId="urn:microsoft.com/office/officeart/2005/8/layout/vList2"/>
    <dgm:cxn modelId="{B40BC76D-AE93-4744-A8A8-CCB4FDF148C0}" type="presParOf" srcId="{328B92B6-D225-4E87-BFF7-8F5B87E75AF8}" destId="{B9029A6E-BCD1-4C84-8A78-DFDC6A1C6B78}" srcOrd="4" destOrd="0" presId="urn:microsoft.com/office/officeart/2005/8/layout/vList2"/>
    <dgm:cxn modelId="{1D9EE81A-22E3-480A-9D20-EE4B026A57E6}" type="presParOf" srcId="{328B92B6-D225-4E87-BFF7-8F5B87E75AF8}" destId="{900D9806-98F6-4D91-A019-8AF599208DAF}" srcOrd="5" destOrd="0" presId="urn:microsoft.com/office/officeart/2005/8/layout/vList2"/>
    <dgm:cxn modelId="{1A8773FA-F26D-437F-B49B-D9D8C5564BB7}" type="presParOf" srcId="{328B92B6-D225-4E87-BFF7-8F5B87E75AF8}" destId="{83E413EB-168B-45A5-BDA4-895DA5CC503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510644-A2E0-4EFA-ABD5-681BE78E148B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2AC1A5-43B1-4FC6-ACDC-279B8F7FDDB7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РД 34.27.109-96. Методические указания по проектированию систем пневмоудаления золы от котлоагрегатов, установок отпуска сухой золы потребителям и отгрузки ее на насыпные золоотвалы / Вишня Б.Л., Путилов В.Я. АО "Уралтехэнерго", Екатеринбург, 1997, 170 с.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F9F35E-FF51-4DEB-B848-621E04E3E5D8}" type="parTrans" cxnId="{F7A4CF35-169E-4ED0-A691-CC4EBA9E25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B1161-C011-47A5-9772-584A70485F39}" type="sibTrans" cxnId="{F7A4CF35-169E-4ED0-A691-CC4EBA9E25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B9BE77-E9B8-47F7-9D97-B6F6EEE3C6CE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РД 34.02.103-98. Методика оценки технико-экономических показателей систем золошлакоудаления ТЭС с учетом экологических требований / Путилов В.Я., Автономов А.Б., Боричев К.П., Орлов А.В., Маликова Е.А. и др. НТФ "Энергопрогресс", Москва, 1998, 79 с.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D5CCE6-EEE5-434F-AC98-D1699D6BB685}" type="parTrans" cxnId="{C15332E7-5A77-4021-8871-E50F1DF6D77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0B692-CA09-46DF-AEC4-8A605A589670}" type="sibTrans" cxnId="{C15332E7-5A77-4021-8871-E50F1DF6D77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42D44-FE83-4254-98B9-CDDD1838F327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РД 153-34.1.-27.512-2001. Методические указания по расчету и рекомендации по снижению абразивного износа пневмотранспортных трубопроводов систем пылеприготовления и золошлакоудаления ТЭС / Путилов В.Я., Путилова И.В., Вишня Б.Л., Боричев К.П., Маликова Е.А. МЭИ, М., 2001, 20 с.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D9D8CB-5F61-4F93-9859-6F765359AC42}" type="parTrans" cxnId="{809FB69A-C2B1-49EC-A6A9-A2E9A6E5CC5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E828C6-036E-4411-82FB-139AEAAC29A5}" type="sibTrans" cxnId="{809FB69A-C2B1-49EC-A6A9-A2E9A6E5CC5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ACFAD4-F2F3-4C95-9B2A-8F8CD8B88E96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РД 153-34.1-10.341-2001. Нормы расхода материалов перегородок на ремонт аэрожелобов и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пневмоаппаратов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транспорта золы / Путилов В.Я.,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Кобцев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С.В., Вишня Б.Л. МЭИ, М., 2001, 6 с.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9284A9-4DCA-4BC2-A1D0-A817CAB0286C}" type="parTrans" cxnId="{D03F555E-9525-4E6A-9EF2-032AD2F7F88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8FA76-D96D-4EA4-BEFA-173B449F8DA5}" type="sibTrans" cxnId="{D03F555E-9525-4E6A-9EF2-032AD2F7F88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E5DD6-C571-4687-B240-A62D39A294E5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РД 153-34.1-10.342-2001. Нормы расхода стальных труб на ремонт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пневмозолопроводов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пневмотранспортных установок систем золошлакоудаления ТЭС / Путилов В.Я.,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Кобцев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С.В., Вишня Б.Л. МЭИ, М., 2001, 6 с.</a:t>
          </a:r>
        </a:p>
      </dgm:t>
    </dgm:pt>
    <dgm:pt modelId="{AF484633-369C-42FF-9634-528AC9E7FBB6}" type="parTrans" cxnId="{4BA847AF-6E8A-49FF-9891-4808A6F769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556692-8C12-4919-A513-B61AF69BF7F8}" type="sibTrans" cxnId="{4BA847AF-6E8A-49FF-9891-4808A6F769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F655F-046F-4C94-AA33-EF4A4513A192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Разработка раздела «Обращение с золошлаками» справочника НДТ «Сжигание топлива на крупных установках в целях производства энергии» / Путилов В.Я., Путилова И.В., 2016 г.</a:t>
          </a:r>
        </a:p>
      </dgm:t>
    </dgm:pt>
    <dgm:pt modelId="{B1B471B2-844E-4C4B-BC3B-0B3BB99C16B3}" type="parTrans" cxnId="{042FD520-1940-4356-95EF-E0386D1225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2243C3-35E5-4B19-BF47-D485FB048E75}" type="sibTrans" cxnId="{042FD520-1940-4356-95EF-E0386D1225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8177B-E572-4348-9845-BB0BBC5F9624}" type="pres">
      <dgm:prSet presAssocID="{EC510644-A2E0-4EFA-ABD5-681BE78E148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44FCD82-530F-4E01-B177-EC500A10A929}" type="pres">
      <dgm:prSet presAssocID="{D72AC1A5-43B1-4FC6-ACDC-279B8F7FDDB7}" presName="thickLine" presStyleLbl="alignNode1" presStyleIdx="0" presStyleCnt="6"/>
      <dgm:spPr/>
    </dgm:pt>
    <dgm:pt modelId="{CA506206-44CC-4324-BC2C-F72F0A66702D}" type="pres">
      <dgm:prSet presAssocID="{D72AC1A5-43B1-4FC6-ACDC-279B8F7FDDB7}" presName="horz1" presStyleCnt="0"/>
      <dgm:spPr/>
    </dgm:pt>
    <dgm:pt modelId="{7669FB65-B421-4C41-828D-25F9AC0D4696}" type="pres">
      <dgm:prSet presAssocID="{D72AC1A5-43B1-4FC6-ACDC-279B8F7FDDB7}" presName="tx1" presStyleLbl="revTx" presStyleIdx="0" presStyleCnt="6"/>
      <dgm:spPr/>
      <dgm:t>
        <a:bodyPr/>
        <a:lstStyle/>
        <a:p>
          <a:endParaRPr lang="ru-RU"/>
        </a:p>
      </dgm:t>
    </dgm:pt>
    <dgm:pt modelId="{ABFA4D85-202E-48DB-BF30-750C39D1F1B9}" type="pres">
      <dgm:prSet presAssocID="{D72AC1A5-43B1-4FC6-ACDC-279B8F7FDDB7}" presName="vert1" presStyleCnt="0"/>
      <dgm:spPr/>
    </dgm:pt>
    <dgm:pt modelId="{1A167255-F011-408F-AD47-C73BF9913A0D}" type="pres">
      <dgm:prSet presAssocID="{74B9BE77-E9B8-47F7-9D97-B6F6EEE3C6CE}" presName="thickLine" presStyleLbl="alignNode1" presStyleIdx="1" presStyleCnt="6"/>
      <dgm:spPr/>
    </dgm:pt>
    <dgm:pt modelId="{8284EEC7-F19B-4892-A16E-7EBA5438068A}" type="pres">
      <dgm:prSet presAssocID="{74B9BE77-E9B8-47F7-9D97-B6F6EEE3C6CE}" presName="horz1" presStyleCnt="0"/>
      <dgm:spPr/>
    </dgm:pt>
    <dgm:pt modelId="{582C0085-5655-4F5C-915C-FEB3B6154250}" type="pres">
      <dgm:prSet presAssocID="{74B9BE77-E9B8-47F7-9D97-B6F6EEE3C6CE}" presName="tx1" presStyleLbl="revTx" presStyleIdx="1" presStyleCnt="6"/>
      <dgm:spPr/>
      <dgm:t>
        <a:bodyPr/>
        <a:lstStyle/>
        <a:p>
          <a:endParaRPr lang="ru-RU"/>
        </a:p>
      </dgm:t>
    </dgm:pt>
    <dgm:pt modelId="{5633E8BE-7F45-426B-82A5-72F1CE210EA1}" type="pres">
      <dgm:prSet presAssocID="{74B9BE77-E9B8-47F7-9D97-B6F6EEE3C6CE}" presName="vert1" presStyleCnt="0"/>
      <dgm:spPr/>
    </dgm:pt>
    <dgm:pt modelId="{61B9290F-88B9-4F34-95EE-40AD35E5771C}" type="pres">
      <dgm:prSet presAssocID="{0B242D44-FE83-4254-98B9-CDDD1838F327}" presName="thickLine" presStyleLbl="alignNode1" presStyleIdx="2" presStyleCnt="6"/>
      <dgm:spPr/>
    </dgm:pt>
    <dgm:pt modelId="{A09EE9E0-F2CF-41CC-A014-4DCADACF08A1}" type="pres">
      <dgm:prSet presAssocID="{0B242D44-FE83-4254-98B9-CDDD1838F327}" presName="horz1" presStyleCnt="0"/>
      <dgm:spPr/>
    </dgm:pt>
    <dgm:pt modelId="{BF337E87-67C9-4BEB-8761-BDB5F23EF046}" type="pres">
      <dgm:prSet presAssocID="{0B242D44-FE83-4254-98B9-CDDD1838F327}" presName="tx1" presStyleLbl="revTx" presStyleIdx="2" presStyleCnt="6"/>
      <dgm:spPr/>
      <dgm:t>
        <a:bodyPr/>
        <a:lstStyle/>
        <a:p>
          <a:endParaRPr lang="ru-RU"/>
        </a:p>
      </dgm:t>
    </dgm:pt>
    <dgm:pt modelId="{37738241-E5AF-44FB-A7EC-37B1641E1AD9}" type="pres">
      <dgm:prSet presAssocID="{0B242D44-FE83-4254-98B9-CDDD1838F327}" presName="vert1" presStyleCnt="0"/>
      <dgm:spPr/>
    </dgm:pt>
    <dgm:pt modelId="{0DEDCFCF-64B6-4102-AA81-F4A257DF974A}" type="pres">
      <dgm:prSet presAssocID="{CCACFAD4-F2F3-4C95-9B2A-8F8CD8B88E96}" presName="thickLine" presStyleLbl="alignNode1" presStyleIdx="3" presStyleCnt="6"/>
      <dgm:spPr/>
    </dgm:pt>
    <dgm:pt modelId="{A5986C7F-5B77-447C-AD7B-C6FB419A3F6E}" type="pres">
      <dgm:prSet presAssocID="{CCACFAD4-F2F3-4C95-9B2A-8F8CD8B88E96}" presName="horz1" presStyleCnt="0"/>
      <dgm:spPr/>
    </dgm:pt>
    <dgm:pt modelId="{BBE06126-40FA-4313-BAFB-03E545AD1AF4}" type="pres">
      <dgm:prSet presAssocID="{CCACFAD4-F2F3-4C95-9B2A-8F8CD8B88E96}" presName="tx1" presStyleLbl="revTx" presStyleIdx="3" presStyleCnt="6"/>
      <dgm:spPr/>
      <dgm:t>
        <a:bodyPr/>
        <a:lstStyle/>
        <a:p>
          <a:endParaRPr lang="ru-RU"/>
        </a:p>
      </dgm:t>
    </dgm:pt>
    <dgm:pt modelId="{0F809907-FA35-4213-8A29-6EAE164F0C54}" type="pres">
      <dgm:prSet presAssocID="{CCACFAD4-F2F3-4C95-9B2A-8F8CD8B88E96}" presName="vert1" presStyleCnt="0"/>
      <dgm:spPr/>
    </dgm:pt>
    <dgm:pt modelId="{E194FFC4-ACF5-4119-83B2-FC1373B2D377}" type="pres">
      <dgm:prSet presAssocID="{C18E5DD6-C571-4687-B240-A62D39A294E5}" presName="thickLine" presStyleLbl="alignNode1" presStyleIdx="4" presStyleCnt="6"/>
      <dgm:spPr/>
    </dgm:pt>
    <dgm:pt modelId="{10B16447-40E4-4EB8-9E98-4A8A77088DEF}" type="pres">
      <dgm:prSet presAssocID="{C18E5DD6-C571-4687-B240-A62D39A294E5}" presName="horz1" presStyleCnt="0"/>
      <dgm:spPr/>
    </dgm:pt>
    <dgm:pt modelId="{E3D3D14A-421E-4F3C-BACC-370800241460}" type="pres">
      <dgm:prSet presAssocID="{C18E5DD6-C571-4687-B240-A62D39A294E5}" presName="tx1" presStyleLbl="revTx" presStyleIdx="4" presStyleCnt="6"/>
      <dgm:spPr/>
      <dgm:t>
        <a:bodyPr/>
        <a:lstStyle/>
        <a:p>
          <a:endParaRPr lang="ru-RU"/>
        </a:p>
      </dgm:t>
    </dgm:pt>
    <dgm:pt modelId="{E08078A9-62B9-487C-A5E7-46EBE9D40135}" type="pres">
      <dgm:prSet presAssocID="{C18E5DD6-C571-4687-B240-A62D39A294E5}" presName="vert1" presStyleCnt="0"/>
      <dgm:spPr/>
    </dgm:pt>
    <dgm:pt modelId="{1B1BF77F-567C-4E69-B3E9-C0485C3752E1}" type="pres">
      <dgm:prSet presAssocID="{115F655F-046F-4C94-AA33-EF4A4513A192}" presName="thickLine" presStyleLbl="alignNode1" presStyleIdx="5" presStyleCnt="6"/>
      <dgm:spPr/>
    </dgm:pt>
    <dgm:pt modelId="{A3BE4B5B-4DFB-434D-9A67-C6EBEF9D82B2}" type="pres">
      <dgm:prSet presAssocID="{115F655F-046F-4C94-AA33-EF4A4513A192}" presName="horz1" presStyleCnt="0"/>
      <dgm:spPr/>
    </dgm:pt>
    <dgm:pt modelId="{14C52D02-BD0F-4083-9829-B7C30E24A6ED}" type="pres">
      <dgm:prSet presAssocID="{115F655F-046F-4C94-AA33-EF4A4513A192}" presName="tx1" presStyleLbl="revTx" presStyleIdx="5" presStyleCnt="6"/>
      <dgm:spPr/>
      <dgm:t>
        <a:bodyPr/>
        <a:lstStyle/>
        <a:p>
          <a:endParaRPr lang="ru-RU"/>
        </a:p>
      </dgm:t>
    </dgm:pt>
    <dgm:pt modelId="{988368D8-DF5E-4507-A3F2-CD96E2B9E833}" type="pres">
      <dgm:prSet presAssocID="{115F655F-046F-4C94-AA33-EF4A4513A192}" presName="vert1" presStyleCnt="0"/>
      <dgm:spPr/>
    </dgm:pt>
  </dgm:ptLst>
  <dgm:cxnLst>
    <dgm:cxn modelId="{2DCCDB73-3D8E-40EB-AF97-990ED99773B7}" type="presOf" srcId="{0B242D44-FE83-4254-98B9-CDDD1838F327}" destId="{BF337E87-67C9-4BEB-8761-BDB5F23EF046}" srcOrd="0" destOrd="0" presId="urn:microsoft.com/office/officeart/2008/layout/LinedList"/>
    <dgm:cxn modelId="{809FB69A-C2B1-49EC-A6A9-A2E9A6E5CC59}" srcId="{EC510644-A2E0-4EFA-ABD5-681BE78E148B}" destId="{0B242D44-FE83-4254-98B9-CDDD1838F327}" srcOrd="2" destOrd="0" parTransId="{5AD9D8CB-5F61-4F93-9859-6F765359AC42}" sibTransId="{CAE828C6-036E-4411-82FB-139AEAAC29A5}"/>
    <dgm:cxn modelId="{2FFF80E0-C27E-45FF-BAA7-8AB340342998}" type="presOf" srcId="{74B9BE77-E9B8-47F7-9D97-B6F6EEE3C6CE}" destId="{582C0085-5655-4F5C-915C-FEB3B6154250}" srcOrd="0" destOrd="0" presId="urn:microsoft.com/office/officeart/2008/layout/LinedList"/>
    <dgm:cxn modelId="{091AA204-8609-4BCC-8EC5-7ED193FEAE30}" type="presOf" srcId="{115F655F-046F-4C94-AA33-EF4A4513A192}" destId="{14C52D02-BD0F-4083-9829-B7C30E24A6ED}" srcOrd="0" destOrd="0" presId="urn:microsoft.com/office/officeart/2008/layout/LinedList"/>
    <dgm:cxn modelId="{D03F555E-9525-4E6A-9EF2-032AD2F7F884}" srcId="{EC510644-A2E0-4EFA-ABD5-681BE78E148B}" destId="{CCACFAD4-F2F3-4C95-9B2A-8F8CD8B88E96}" srcOrd="3" destOrd="0" parTransId="{B69284A9-4DCA-4BC2-A1D0-A817CAB0286C}" sibTransId="{E6E8FA76-D96D-4EA4-BEFA-173B449F8DA5}"/>
    <dgm:cxn modelId="{4BA847AF-6E8A-49FF-9891-4808A6F76926}" srcId="{EC510644-A2E0-4EFA-ABD5-681BE78E148B}" destId="{C18E5DD6-C571-4687-B240-A62D39A294E5}" srcOrd="4" destOrd="0" parTransId="{AF484633-369C-42FF-9634-528AC9E7FBB6}" sibTransId="{D5556692-8C12-4919-A513-B61AF69BF7F8}"/>
    <dgm:cxn modelId="{E48B2572-37C9-46AD-9C4F-E44BBFCF6256}" type="presOf" srcId="{EC510644-A2E0-4EFA-ABD5-681BE78E148B}" destId="{3EC8177B-E572-4348-9845-BB0BBC5F9624}" srcOrd="0" destOrd="0" presId="urn:microsoft.com/office/officeart/2008/layout/LinedList"/>
    <dgm:cxn modelId="{042FD520-1940-4356-95EF-E0386D12252E}" srcId="{EC510644-A2E0-4EFA-ABD5-681BE78E148B}" destId="{115F655F-046F-4C94-AA33-EF4A4513A192}" srcOrd="5" destOrd="0" parTransId="{B1B471B2-844E-4C4B-BC3B-0B3BB99C16B3}" sibTransId="{8F2243C3-35E5-4B19-BF47-D485FB048E75}"/>
    <dgm:cxn modelId="{E5C5898A-8C83-4F3C-9F1B-600DC80FF272}" type="presOf" srcId="{CCACFAD4-F2F3-4C95-9B2A-8F8CD8B88E96}" destId="{BBE06126-40FA-4313-BAFB-03E545AD1AF4}" srcOrd="0" destOrd="0" presId="urn:microsoft.com/office/officeart/2008/layout/LinedList"/>
    <dgm:cxn modelId="{2F03BA51-4741-4A84-B5C7-1662336A251C}" type="presOf" srcId="{C18E5DD6-C571-4687-B240-A62D39A294E5}" destId="{E3D3D14A-421E-4F3C-BACC-370800241460}" srcOrd="0" destOrd="0" presId="urn:microsoft.com/office/officeart/2008/layout/LinedList"/>
    <dgm:cxn modelId="{C15332E7-5A77-4021-8871-E50F1DF6D770}" srcId="{EC510644-A2E0-4EFA-ABD5-681BE78E148B}" destId="{74B9BE77-E9B8-47F7-9D97-B6F6EEE3C6CE}" srcOrd="1" destOrd="0" parTransId="{57D5CCE6-EEE5-434F-AC98-D1699D6BB685}" sibTransId="{A7D0B692-CA09-46DF-AEC4-8A605A589670}"/>
    <dgm:cxn modelId="{F7A4CF35-169E-4ED0-A691-CC4EBA9E254D}" srcId="{EC510644-A2E0-4EFA-ABD5-681BE78E148B}" destId="{D72AC1A5-43B1-4FC6-ACDC-279B8F7FDDB7}" srcOrd="0" destOrd="0" parTransId="{9FF9F35E-FF51-4DEB-B848-621E04E3E5D8}" sibTransId="{EF1B1161-C011-47A5-9772-584A70485F39}"/>
    <dgm:cxn modelId="{B9A6DEE3-1322-4D4A-8C9A-AD052B97D66B}" type="presOf" srcId="{D72AC1A5-43B1-4FC6-ACDC-279B8F7FDDB7}" destId="{7669FB65-B421-4C41-828D-25F9AC0D4696}" srcOrd="0" destOrd="0" presId="urn:microsoft.com/office/officeart/2008/layout/LinedList"/>
    <dgm:cxn modelId="{AA55CD9C-8090-42BA-BB9C-9A4B79F8E1A8}" type="presParOf" srcId="{3EC8177B-E572-4348-9845-BB0BBC5F9624}" destId="{344FCD82-530F-4E01-B177-EC500A10A929}" srcOrd="0" destOrd="0" presId="urn:microsoft.com/office/officeart/2008/layout/LinedList"/>
    <dgm:cxn modelId="{0DD300A1-C244-4759-8C9E-277AA3D7CB8D}" type="presParOf" srcId="{3EC8177B-E572-4348-9845-BB0BBC5F9624}" destId="{CA506206-44CC-4324-BC2C-F72F0A66702D}" srcOrd="1" destOrd="0" presId="urn:microsoft.com/office/officeart/2008/layout/LinedList"/>
    <dgm:cxn modelId="{CFFF948C-7CA3-43E3-9553-F586DA4C19E3}" type="presParOf" srcId="{CA506206-44CC-4324-BC2C-F72F0A66702D}" destId="{7669FB65-B421-4C41-828D-25F9AC0D4696}" srcOrd="0" destOrd="0" presId="urn:microsoft.com/office/officeart/2008/layout/LinedList"/>
    <dgm:cxn modelId="{22CCAB4C-1475-462B-8496-DE2B00642352}" type="presParOf" srcId="{CA506206-44CC-4324-BC2C-F72F0A66702D}" destId="{ABFA4D85-202E-48DB-BF30-750C39D1F1B9}" srcOrd="1" destOrd="0" presId="urn:microsoft.com/office/officeart/2008/layout/LinedList"/>
    <dgm:cxn modelId="{4B11DF67-06ED-4E2B-ACD7-2DFFA251697E}" type="presParOf" srcId="{3EC8177B-E572-4348-9845-BB0BBC5F9624}" destId="{1A167255-F011-408F-AD47-C73BF9913A0D}" srcOrd="2" destOrd="0" presId="urn:microsoft.com/office/officeart/2008/layout/LinedList"/>
    <dgm:cxn modelId="{AE0BA5FD-71A5-4890-8AAC-A7CA8E0CAF64}" type="presParOf" srcId="{3EC8177B-E572-4348-9845-BB0BBC5F9624}" destId="{8284EEC7-F19B-4892-A16E-7EBA5438068A}" srcOrd="3" destOrd="0" presId="urn:microsoft.com/office/officeart/2008/layout/LinedList"/>
    <dgm:cxn modelId="{A686BFAC-5CA5-4F40-BCB7-5A81B231CEB0}" type="presParOf" srcId="{8284EEC7-F19B-4892-A16E-7EBA5438068A}" destId="{582C0085-5655-4F5C-915C-FEB3B6154250}" srcOrd="0" destOrd="0" presId="urn:microsoft.com/office/officeart/2008/layout/LinedList"/>
    <dgm:cxn modelId="{45FA8B1B-89D5-4D4E-B509-CDCACC518985}" type="presParOf" srcId="{8284EEC7-F19B-4892-A16E-7EBA5438068A}" destId="{5633E8BE-7F45-426B-82A5-72F1CE210EA1}" srcOrd="1" destOrd="0" presId="urn:microsoft.com/office/officeart/2008/layout/LinedList"/>
    <dgm:cxn modelId="{2C582133-AB69-4B8A-81EB-AFF4635C0A99}" type="presParOf" srcId="{3EC8177B-E572-4348-9845-BB0BBC5F9624}" destId="{61B9290F-88B9-4F34-95EE-40AD35E5771C}" srcOrd="4" destOrd="0" presId="urn:microsoft.com/office/officeart/2008/layout/LinedList"/>
    <dgm:cxn modelId="{27CD6A5F-A88C-4D45-9493-BDA89798BCEA}" type="presParOf" srcId="{3EC8177B-E572-4348-9845-BB0BBC5F9624}" destId="{A09EE9E0-F2CF-41CC-A014-4DCADACF08A1}" srcOrd="5" destOrd="0" presId="urn:microsoft.com/office/officeart/2008/layout/LinedList"/>
    <dgm:cxn modelId="{E79B88A5-9198-4707-8A0D-B9AFC68A7D71}" type="presParOf" srcId="{A09EE9E0-F2CF-41CC-A014-4DCADACF08A1}" destId="{BF337E87-67C9-4BEB-8761-BDB5F23EF046}" srcOrd="0" destOrd="0" presId="urn:microsoft.com/office/officeart/2008/layout/LinedList"/>
    <dgm:cxn modelId="{DA100B61-FD95-47C3-B74C-4DA2A3E6B57B}" type="presParOf" srcId="{A09EE9E0-F2CF-41CC-A014-4DCADACF08A1}" destId="{37738241-E5AF-44FB-A7EC-37B1641E1AD9}" srcOrd="1" destOrd="0" presId="urn:microsoft.com/office/officeart/2008/layout/LinedList"/>
    <dgm:cxn modelId="{7D8BCA38-F304-40B0-8433-B3F5F1D86A4A}" type="presParOf" srcId="{3EC8177B-E572-4348-9845-BB0BBC5F9624}" destId="{0DEDCFCF-64B6-4102-AA81-F4A257DF974A}" srcOrd="6" destOrd="0" presId="urn:microsoft.com/office/officeart/2008/layout/LinedList"/>
    <dgm:cxn modelId="{57A7EB68-C03F-4172-9D8C-7B9AA9B0F170}" type="presParOf" srcId="{3EC8177B-E572-4348-9845-BB0BBC5F9624}" destId="{A5986C7F-5B77-447C-AD7B-C6FB419A3F6E}" srcOrd="7" destOrd="0" presId="urn:microsoft.com/office/officeart/2008/layout/LinedList"/>
    <dgm:cxn modelId="{A6EB2ECB-A7C9-4BCA-85A8-E0F4B14D5A14}" type="presParOf" srcId="{A5986C7F-5B77-447C-AD7B-C6FB419A3F6E}" destId="{BBE06126-40FA-4313-BAFB-03E545AD1AF4}" srcOrd="0" destOrd="0" presId="urn:microsoft.com/office/officeart/2008/layout/LinedList"/>
    <dgm:cxn modelId="{4EC7A966-1266-4746-BAA5-FD34F883C1BA}" type="presParOf" srcId="{A5986C7F-5B77-447C-AD7B-C6FB419A3F6E}" destId="{0F809907-FA35-4213-8A29-6EAE164F0C54}" srcOrd="1" destOrd="0" presId="urn:microsoft.com/office/officeart/2008/layout/LinedList"/>
    <dgm:cxn modelId="{66CBE244-0C48-41FF-83D6-6244254E7CCD}" type="presParOf" srcId="{3EC8177B-E572-4348-9845-BB0BBC5F9624}" destId="{E194FFC4-ACF5-4119-83B2-FC1373B2D377}" srcOrd="8" destOrd="0" presId="urn:microsoft.com/office/officeart/2008/layout/LinedList"/>
    <dgm:cxn modelId="{FD4BE356-9BBA-4A3B-9554-AF526C29D397}" type="presParOf" srcId="{3EC8177B-E572-4348-9845-BB0BBC5F9624}" destId="{10B16447-40E4-4EB8-9E98-4A8A77088DEF}" srcOrd="9" destOrd="0" presId="urn:microsoft.com/office/officeart/2008/layout/LinedList"/>
    <dgm:cxn modelId="{9B4202C9-5B0C-4D38-8FAD-E62D013ECF4B}" type="presParOf" srcId="{10B16447-40E4-4EB8-9E98-4A8A77088DEF}" destId="{E3D3D14A-421E-4F3C-BACC-370800241460}" srcOrd="0" destOrd="0" presId="urn:microsoft.com/office/officeart/2008/layout/LinedList"/>
    <dgm:cxn modelId="{2CF202EF-10EF-4DF2-ADCD-63EC49549998}" type="presParOf" srcId="{10B16447-40E4-4EB8-9E98-4A8A77088DEF}" destId="{E08078A9-62B9-487C-A5E7-46EBE9D40135}" srcOrd="1" destOrd="0" presId="urn:microsoft.com/office/officeart/2008/layout/LinedList"/>
    <dgm:cxn modelId="{51371675-1962-43FC-8839-FAFD6172C296}" type="presParOf" srcId="{3EC8177B-E572-4348-9845-BB0BBC5F9624}" destId="{1B1BF77F-567C-4E69-B3E9-C0485C3752E1}" srcOrd="10" destOrd="0" presId="urn:microsoft.com/office/officeart/2008/layout/LinedList"/>
    <dgm:cxn modelId="{6D16B76E-8C51-4426-A6A3-FFB516B11C8F}" type="presParOf" srcId="{3EC8177B-E572-4348-9845-BB0BBC5F9624}" destId="{A3BE4B5B-4DFB-434D-9A67-C6EBEF9D82B2}" srcOrd="11" destOrd="0" presId="urn:microsoft.com/office/officeart/2008/layout/LinedList"/>
    <dgm:cxn modelId="{3F421057-F2B3-4B2A-A70A-D1141D30C5B7}" type="presParOf" srcId="{A3BE4B5B-4DFB-434D-9A67-C6EBEF9D82B2}" destId="{14C52D02-BD0F-4083-9829-B7C30E24A6ED}" srcOrd="0" destOrd="0" presId="urn:microsoft.com/office/officeart/2008/layout/LinedList"/>
    <dgm:cxn modelId="{F83B642E-3F8E-4867-AC55-43C4B619FCC2}" type="presParOf" srcId="{A3BE4B5B-4DFB-434D-9A67-C6EBEF9D82B2}" destId="{988368D8-DF5E-4507-A3F2-CD96E2B9E83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822B3E-7604-4D74-8482-3BB92B58DE3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6C2979-A8D2-4AD6-AD3A-C6A6750C4DBC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  <a:ln cmpd="sng">
          <a:miter lim="800000"/>
        </a:ln>
      </dgm:spPr>
      <dgm:t>
        <a:bodyPr/>
        <a:lstStyle/>
        <a:p>
          <a:pPr rtl="0"/>
          <a:endParaRPr lang="ru-RU" dirty="0"/>
        </a:p>
      </dgm:t>
    </dgm:pt>
    <dgm:pt modelId="{4E130EFF-60D6-462D-89EC-DAF9FD65DDEC}" type="parTrans" cxnId="{5C205369-D3A3-4E73-881C-177C1D9E8457}">
      <dgm:prSet/>
      <dgm:spPr/>
      <dgm:t>
        <a:bodyPr/>
        <a:lstStyle/>
        <a:p>
          <a:endParaRPr lang="ru-RU"/>
        </a:p>
      </dgm:t>
    </dgm:pt>
    <dgm:pt modelId="{AEDFE213-3564-4F45-AECD-79E63B1F59B0}" type="sibTrans" cxnId="{5C205369-D3A3-4E73-881C-177C1D9E8457}">
      <dgm:prSet/>
      <dgm:spPr/>
      <dgm:t>
        <a:bodyPr/>
        <a:lstStyle/>
        <a:p>
          <a:endParaRPr lang="ru-RU"/>
        </a:p>
      </dgm:t>
    </dgm:pt>
    <dgm:pt modelId="{383C94B2-BAFB-413F-8BAD-6B362F6C1A34}">
      <dgm:prSet/>
      <dgm:spPr>
        <a:noFill/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75EBC44D-61EE-4100-8299-4D7118B75207}" type="parTrans" cxnId="{7429C096-FDB6-4FE3-BEAB-309963260CBC}">
      <dgm:prSet/>
      <dgm:spPr/>
      <dgm:t>
        <a:bodyPr/>
        <a:lstStyle/>
        <a:p>
          <a:endParaRPr lang="ru-RU"/>
        </a:p>
      </dgm:t>
    </dgm:pt>
    <dgm:pt modelId="{3CA777E5-BBF2-4262-9464-8A581A79D819}" type="sibTrans" cxnId="{7429C096-FDB6-4FE3-BEAB-309963260CBC}">
      <dgm:prSet/>
      <dgm:spPr/>
      <dgm:t>
        <a:bodyPr/>
        <a:lstStyle/>
        <a:p>
          <a:endParaRPr lang="ru-RU"/>
        </a:p>
      </dgm:t>
    </dgm:pt>
    <dgm:pt modelId="{439C5537-FE13-4D40-BF8F-D92F459CCE5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miter lim="800000"/>
        </a:ln>
      </dgm:spPr>
      <dgm:t>
        <a:bodyPr/>
        <a:lstStyle/>
        <a:p>
          <a:endParaRPr lang="ru-RU"/>
        </a:p>
      </dgm:t>
    </dgm:pt>
    <dgm:pt modelId="{49B9D906-3F6F-442A-8130-2CA5EB8B4206}" type="parTrans" cxnId="{668B42D2-1DA8-436F-B520-235863CECE34}">
      <dgm:prSet/>
      <dgm:spPr/>
      <dgm:t>
        <a:bodyPr/>
        <a:lstStyle/>
        <a:p>
          <a:endParaRPr lang="ru-RU"/>
        </a:p>
      </dgm:t>
    </dgm:pt>
    <dgm:pt modelId="{0295C568-FC0D-4907-A85B-70EF42CC2C85}" type="sibTrans" cxnId="{668B42D2-1DA8-436F-B520-235863CECE34}">
      <dgm:prSet/>
      <dgm:spPr/>
      <dgm:t>
        <a:bodyPr/>
        <a:lstStyle/>
        <a:p>
          <a:endParaRPr lang="ru-RU"/>
        </a:p>
      </dgm:t>
    </dgm:pt>
    <dgm:pt modelId="{38D81FE1-5842-422A-AA3A-A4063D03E4B7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miter lim="800000"/>
        </a:ln>
      </dgm:spPr>
      <dgm:t>
        <a:bodyPr/>
        <a:lstStyle/>
        <a:p>
          <a:endParaRPr lang="ru-RU"/>
        </a:p>
      </dgm:t>
    </dgm:pt>
    <dgm:pt modelId="{F9CD50ED-B72E-4627-ACCD-DDD270A4A0C7}" type="parTrans" cxnId="{004A793D-D565-4FE1-B387-891CF4A55C2C}">
      <dgm:prSet/>
      <dgm:spPr/>
      <dgm:t>
        <a:bodyPr/>
        <a:lstStyle/>
        <a:p>
          <a:endParaRPr lang="ru-RU"/>
        </a:p>
      </dgm:t>
    </dgm:pt>
    <dgm:pt modelId="{0B04DC53-9F44-4C84-86D1-242D60D77380}" type="sibTrans" cxnId="{004A793D-D565-4FE1-B387-891CF4A55C2C}">
      <dgm:prSet/>
      <dgm:spPr/>
      <dgm:t>
        <a:bodyPr/>
        <a:lstStyle/>
        <a:p>
          <a:endParaRPr lang="ru-RU"/>
        </a:p>
      </dgm:t>
    </dgm:pt>
    <dgm:pt modelId="{5BB8D561-90CB-4050-855C-06B24C0B02F3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  <a:ln>
          <a:miter lim="800000"/>
        </a:ln>
      </dgm:spPr>
      <dgm:t>
        <a:bodyPr/>
        <a:lstStyle/>
        <a:p>
          <a:endParaRPr lang="ru-RU"/>
        </a:p>
      </dgm:t>
    </dgm:pt>
    <dgm:pt modelId="{9AC22EF3-7151-4150-B8C4-975F9097BC2B}" type="parTrans" cxnId="{881805BE-4D5C-402D-BCDE-158D2714BAE1}">
      <dgm:prSet/>
      <dgm:spPr/>
      <dgm:t>
        <a:bodyPr/>
        <a:lstStyle/>
        <a:p>
          <a:endParaRPr lang="ru-RU"/>
        </a:p>
      </dgm:t>
    </dgm:pt>
    <dgm:pt modelId="{5D5648E5-2928-467A-BD51-7B926E1C635E}" type="sibTrans" cxnId="{881805BE-4D5C-402D-BCDE-158D2714BAE1}">
      <dgm:prSet/>
      <dgm:spPr/>
      <dgm:t>
        <a:bodyPr/>
        <a:lstStyle/>
        <a:p>
          <a:endParaRPr lang="ru-RU"/>
        </a:p>
      </dgm:t>
    </dgm:pt>
    <dgm:pt modelId="{6EC127B1-3A13-49F0-9585-5E151D5CFABA}" type="pres">
      <dgm:prSet presAssocID="{5C822B3E-7604-4D74-8482-3BB92B58DE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894757-A45B-46DC-BAC1-1EECB6AB9A8E}" type="pres">
      <dgm:prSet presAssocID="{383C94B2-BAFB-413F-8BAD-6B362F6C1A34}" presName="centerShape" presStyleLbl="node0" presStyleIdx="0" presStyleCnt="1" custLinFactNeighborX="174" custLinFactNeighborY="-24499"/>
      <dgm:spPr/>
      <dgm:t>
        <a:bodyPr/>
        <a:lstStyle/>
        <a:p>
          <a:endParaRPr lang="ru-RU"/>
        </a:p>
      </dgm:t>
    </dgm:pt>
    <dgm:pt modelId="{9B90D940-0752-4281-97B1-84CC73930AC4}" type="pres">
      <dgm:prSet presAssocID="{4E130EFF-60D6-462D-89EC-DAF9FD65DDEC}" presName="parTrans" presStyleLbl="bgSibTrans2D1" presStyleIdx="0" presStyleCnt="4" custAng="11717709" custFlipHor="0" custScaleX="52034" custLinFactNeighborX="36295" custLinFactNeighborY="-23902"/>
      <dgm:spPr/>
      <dgm:t>
        <a:bodyPr/>
        <a:lstStyle/>
        <a:p>
          <a:endParaRPr lang="ru-RU"/>
        </a:p>
      </dgm:t>
    </dgm:pt>
    <dgm:pt modelId="{83451453-C87A-4894-AA20-946978E706B6}" type="pres">
      <dgm:prSet presAssocID="{ED6C2979-A8D2-4AD6-AD3A-C6A6750C4DBC}" presName="node" presStyleLbl="node1" presStyleIdx="0" presStyleCnt="4" custScaleX="108148" custScaleY="180434" custRadScaleRad="131195" custRadScaleInc="75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502E2-C329-4C50-BD6E-B0BFB56AE1AD}" type="pres">
      <dgm:prSet presAssocID="{49B9D906-3F6F-442A-8130-2CA5EB8B4206}" presName="parTrans" presStyleLbl="bgSibTrans2D1" presStyleIdx="1" presStyleCnt="4" custAng="9871976" custScaleX="50117" custLinFactNeighborX="35056" custLinFactNeighborY="9050"/>
      <dgm:spPr/>
      <dgm:t>
        <a:bodyPr/>
        <a:lstStyle/>
        <a:p>
          <a:endParaRPr lang="ru-RU"/>
        </a:p>
      </dgm:t>
    </dgm:pt>
    <dgm:pt modelId="{2E94DC30-7199-410B-8F59-41A712713504}" type="pres">
      <dgm:prSet presAssocID="{439C5537-FE13-4D40-BF8F-D92F459CCE51}" presName="node" presStyleLbl="node1" presStyleIdx="1" presStyleCnt="4" custScaleX="108574" custScaleY="164264" custRadScaleRad="99941" custRadScaleInc="-212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7DF09-B3C7-423E-8FE0-6EEE97C6BA56}" type="pres">
      <dgm:prSet presAssocID="{F9CD50ED-B72E-4627-ACCD-DDD270A4A0C7}" presName="parTrans" presStyleLbl="bgSibTrans2D1" presStyleIdx="2" presStyleCnt="4" custAng="9684170" custScaleX="52289" custLinFactNeighborX="-38173" custLinFactNeighborY="-22964"/>
      <dgm:spPr/>
      <dgm:t>
        <a:bodyPr/>
        <a:lstStyle/>
        <a:p>
          <a:endParaRPr lang="ru-RU"/>
        </a:p>
      </dgm:t>
    </dgm:pt>
    <dgm:pt modelId="{08E85380-6721-4C12-976C-B799C39638A2}" type="pres">
      <dgm:prSet presAssocID="{38D81FE1-5842-422A-AA3A-A4063D03E4B7}" presName="node" presStyleLbl="node1" presStyleIdx="2" presStyleCnt="4" custScaleX="103673" custScaleY="175780" custRadScaleRad="130780" custRadScaleInc="35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67F2E-4DAB-4D1D-86CE-AB01EEB74632}" type="pres">
      <dgm:prSet presAssocID="{9AC22EF3-7151-4150-B8C4-975F9097BC2B}" presName="parTrans" presStyleLbl="bgSibTrans2D1" presStyleIdx="3" presStyleCnt="4" custAng="17166320" custFlipHor="1" custScaleX="47224" custScaleY="90626" custLinFactNeighborX="-36490" custLinFactNeighborY="10312"/>
      <dgm:spPr/>
      <dgm:t>
        <a:bodyPr/>
        <a:lstStyle/>
        <a:p>
          <a:endParaRPr lang="ru-RU"/>
        </a:p>
      </dgm:t>
    </dgm:pt>
    <dgm:pt modelId="{63A66AA3-0E67-4D20-9660-415A65DDB173}" type="pres">
      <dgm:prSet presAssocID="{5BB8D561-90CB-4050-855C-06B24C0B02F3}" presName="node" presStyleLbl="node1" presStyleIdx="3" presStyleCnt="4" custScaleX="109246" custScaleY="161524" custRadScaleRad="86982" custRadScaleInc="30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8B42D2-1DA8-436F-B520-235863CECE34}" srcId="{383C94B2-BAFB-413F-8BAD-6B362F6C1A34}" destId="{439C5537-FE13-4D40-BF8F-D92F459CCE51}" srcOrd="1" destOrd="0" parTransId="{49B9D906-3F6F-442A-8130-2CA5EB8B4206}" sibTransId="{0295C568-FC0D-4907-A85B-70EF42CC2C85}"/>
    <dgm:cxn modelId="{669A291D-F943-4CC6-9093-1B13EFC5516E}" type="presOf" srcId="{ED6C2979-A8D2-4AD6-AD3A-C6A6750C4DBC}" destId="{83451453-C87A-4894-AA20-946978E706B6}" srcOrd="0" destOrd="0" presId="urn:microsoft.com/office/officeart/2005/8/layout/radial4"/>
    <dgm:cxn modelId="{004A793D-D565-4FE1-B387-891CF4A55C2C}" srcId="{383C94B2-BAFB-413F-8BAD-6B362F6C1A34}" destId="{38D81FE1-5842-422A-AA3A-A4063D03E4B7}" srcOrd="2" destOrd="0" parTransId="{F9CD50ED-B72E-4627-ACCD-DDD270A4A0C7}" sibTransId="{0B04DC53-9F44-4C84-86D1-242D60D77380}"/>
    <dgm:cxn modelId="{80F8326A-225D-4F77-933F-543A5F9C7E70}" type="presOf" srcId="{38D81FE1-5842-422A-AA3A-A4063D03E4B7}" destId="{08E85380-6721-4C12-976C-B799C39638A2}" srcOrd="0" destOrd="0" presId="urn:microsoft.com/office/officeart/2005/8/layout/radial4"/>
    <dgm:cxn modelId="{881805BE-4D5C-402D-BCDE-158D2714BAE1}" srcId="{383C94B2-BAFB-413F-8BAD-6B362F6C1A34}" destId="{5BB8D561-90CB-4050-855C-06B24C0B02F3}" srcOrd="3" destOrd="0" parTransId="{9AC22EF3-7151-4150-B8C4-975F9097BC2B}" sibTransId="{5D5648E5-2928-467A-BD51-7B926E1C635E}"/>
    <dgm:cxn modelId="{A2BF0E27-5CA3-49A9-B06D-12EB8C0019D9}" type="presOf" srcId="{4E130EFF-60D6-462D-89EC-DAF9FD65DDEC}" destId="{9B90D940-0752-4281-97B1-84CC73930AC4}" srcOrd="0" destOrd="0" presId="urn:microsoft.com/office/officeart/2005/8/layout/radial4"/>
    <dgm:cxn modelId="{04F5BC34-7AF9-4DC2-8448-0F30C8929013}" type="presOf" srcId="{383C94B2-BAFB-413F-8BAD-6B362F6C1A34}" destId="{B8894757-A45B-46DC-BAC1-1EECB6AB9A8E}" srcOrd="0" destOrd="0" presId="urn:microsoft.com/office/officeart/2005/8/layout/radial4"/>
    <dgm:cxn modelId="{5C205369-D3A3-4E73-881C-177C1D9E8457}" srcId="{383C94B2-BAFB-413F-8BAD-6B362F6C1A34}" destId="{ED6C2979-A8D2-4AD6-AD3A-C6A6750C4DBC}" srcOrd="0" destOrd="0" parTransId="{4E130EFF-60D6-462D-89EC-DAF9FD65DDEC}" sibTransId="{AEDFE213-3564-4F45-AECD-79E63B1F59B0}"/>
    <dgm:cxn modelId="{7429C096-FDB6-4FE3-BEAB-309963260CBC}" srcId="{5C822B3E-7604-4D74-8482-3BB92B58DE3F}" destId="{383C94B2-BAFB-413F-8BAD-6B362F6C1A34}" srcOrd="0" destOrd="0" parTransId="{75EBC44D-61EE-4100-8299-4D7118B75207}" sibTransId="{3CA777E5-BBF2-4262-9464-8A581A79D819}"/>
    <dgm:cxn modelId="{83B6DEDD-E954-40D2-A34A-A5DE8EA5B947}" type="presOf" srcId="{9AC22EF3-7151-4150-B8C4-975F9097BC2B}" destId="{66567F2E-4DAB-4D1D-86CE-AB01EEB74632}" srcOrd="0" destOrd="0" presId="urn:microsoft.com/office/officeart/2005/8/layout/radial4"/>
    <dgm:cxn modelId="{E12DCD75-85E7-4B82-95AC-E32BD2733A2F}" type="presOf" srcId="{49B9D906-3F6F-442A-8130-2CA5EB8B4206}" destId="{A15502E2-C329-4C50-BD6E-B0BFB56AE1AD}" srcOrd="0" destOrd="0" presId="urn:microsoft.com/office/officeart/2005/8/layout/radial4"/>
    <dgm:cxn modelId="{FDC0E0D3-B641-4A51-A6AC-A61B1D95F881}" type="presOf" srcId="{F9CD50ED-B72E-4627-ACCD-DDD270A4A0C7}" destId="{BF97DF09-B3C7-423E-8FE0-6EEE97C6BA56}" srcOrd="0" destOrd="0" presId="urn:microsoft.com/office/officeart/2005/8/layout/radial4"/>
    <dgm:cxn modelId="{E08FE5BB-5CD3-4D05-B010-FF5B45CECD66}" type="presOf" srcId="{5C822B3E-7604-4D74-8482-3BB92B58DE3F}" destId="{6EC127B1-3A13-49F0-9585-5E151D5CFABA}" srcOrd="0" destOrd="0" presId="urn:microsoft.com/office/officeart/2005/8/layout/radial4"/>
    <dgm:cxn modelId="{589A1729-EED0-48BF-88AC-4B8AF1668E8B}" type="presOf" srcId="{439C5537-FE13-4D40-BF8F-D92F459CCE51}" destId="{2E94DC30-7199-410B-8F59-41A712713504}" srcOrd="0" destOrd="0" presId="urn:microsoft.com/office/officeart/2005/8/layout/radial4"/>
    <dgm:cxn modelId="{4199D246-CB9E-4BDB-A4C9-6B16CBE4D4DD}" type="presOf" srcId="{5BB8D561-90CB-4050-855C-06B24C0B02F3}" destId="{63A66AA3-0E67-4D20-9660-415A65DDB173}" srcOrd="0" destOrd="0" presId="urn:microsoft.com/office/officeart/2005/8/layout/radial4"/>
    <dgm:cxn modelId="{226652D1-3E27-4C3C-9EC0-73084529C453}" type="presParOf" srcId="{6EC127B1-3A13-49F0-9585-5E151D5CFABA}" destId="{B8894757-A45B-46DC-BAC1-1EECB6AB9A8E}" srcOrd="0" destOrd="0" presId="urn:microsoft.com/office/officeart/2005/8/layout/radial4"/>
    <dgm:cxn modelId="{133682C9-F9B8-4A77-A089-05E3869EFE1E}" type="presParOf" srcId="{6EC127B1-3A13-49F0-9585-5E151D5CFABA}" destId="{9B90D940-0752-4281-97B1-84CC73930AC4}" srcOrd="1" destOrd="0" presId="urn:microsoft.com/office/officeart/2005/8/layout/radial4"/>
    <dgm:cxn modelId="{219E3659-552B-494A-90F6-0532E892D7D6}" type="presParOf" srcId="{6EC127B1-3A13-49F0-9585-5E151D5CFABA}" destId="{83451453-C87A-4894-AA20-946978E706B6}" srcOrd="2" destOrd="0" presId="urn:microsoft.com/office/officeart/2005/8/layout/radial4"/>
    <dgm:cxn modelId="{5AC82057-685C-45C4-B85C-36F77C2F7535}" type="presParOf" srcId="{6EC127B1-3A13-49F0-9585-5E151D5CFABA}" destId="{A15502E2-C329-4C50-BD6E-B0BFB56AE1AD}" srcOrd="3" destOrd="0" presId="urn:microsoft.com/office/officeart/2005/8/layout/radial4"/>
    <dgm:cxn modelId="{76A0116B-B7C5-4F93-B8FB-4042C9FABC0D}" type="presParOf" srcId="{6EC127B1-3A13-49F0-9585-5E151D5CFABA}" destId="{2E94DC30-7199-410B-8F59-41A712713504}" srcOrd="4" destOrd="0" presId="urn:microsoft.com/office/officeart/2005/8/layout/radial4"/>
    <dgm:cxn modelId="{378E35A3-39AD-4649-A355-6BBB8C893765}" type="presParOf" srcId="{6EC127B1-3A13-49F0-9585-5E151D5CFABA}" destId="{BF97DF09-B3C7-423E-8FE0-6EEE97C6BA56}" srcOrd="5" destOrd="0" presId="urn:microsoft.com/office/officeart/2005/8/layout/radial4"/>
    <dgm:cxn modelId="{8E1D5565-8C2A-475B-A325-6770EFE50797}" type="presParOf" srcId="{6EC127B1-3A13-49F0-9585-5E151D5CFABA}" destId="{08E85380-6721-4C12-976C-B799C39638A2}" srcOrd="6" destOrd="0" presId="urn:microsoft.com/office/officeart/2005/8/layout/radial4"/>
    <dgm:cxn modelId="{ED468362-02CB-4978-A45B-567144932E8D}" type="presParOf" srcId="{6EC127B1-3A13-49F0-9585-5E151D5CFABA}" destId="{66567F2E-4DAB-4D1D-86CE-AB01EEB74632}" srcOrd="7" destOrd="0" presId="urn:microsoft.com/office/officeart/2005/8/layout/radial4"/>
    <dgm:cxn modelId="{DEBB599A-865F-44B2-8BEC-38C058B3A1E7}" type="presParOf" srcId="{6EC127B1-3A13-49F0-9585-5E151D5CFABA}" destId="{63A66AA3-0E67-4D20-9660-415A65DDB17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DE5D3-1249-48A9-B41C-8E88AD4AD925}">
      <dsp:nvSpPr>
        <dsp:cNvPr id="0" name=""/>
        <dsp:cNvSpPr/>
      </dsp:nvSpPr>
      <dsp:spPr>
        <a:xfrm>
          <a:off x="0" y="36710"/>
          <a:ext cx="8229600" cy="4690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части систем ЗШУ разработаны и внедрены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895" y="59605"/>
        <a:ext cx="8183810" cy="423224"/>
      </dsp:txXfrm>
    </dsp:sp>
    <dsp:sp modelId="{76EE5F66-43FE-49CF-A9B1-56FE2AE677EF}">
      <dsp:nvSpPr>
        <dsp:cNvPr id="0" name=""/>
        <dsp:cNvSpPr/>
      </dsp:nvSpPr>
      <dsp:spPr>
        <a:xfrm>
          <a:off x="0" y="505724"/>
          <a:ext cx="8229600" cy="1816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3970" rIns="78232" bIns="1397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рекомендации по созданию надежных установок напорного пневмотранспорта золы с оптимальными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энергозатратами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Березовской ГРЭС-1, Барнаульской ТЭЦ-3 и Троицкой ГРЭС.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технические предложения по системе ЗШУ к ТЭО «Экологически чистая ТЭС с энергоблоками 500 МВт на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экибастузском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угле»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ТЭО по переводу блоков 300 МВт Черепетской ГРЭС на систему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пневмозолоудаления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целью переработки золы в товарную продукцию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разработки по оптимизации параметров пневмотранспортных установок 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Рефтинской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Рязанской ГРЭС,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Аксусской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Балтийской электростанциях.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технические решения для пневмотранспорта сыпучих материалов до 3000 м без станций перекачки. 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конструкция устройства для очистки от отложений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золошлакопроводов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трубопроводов осветленной воды систем ГЗУ.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 критических скоростей пылегазовых потоков при перемещении мелкофракционных полидисперсных материалов в пневмотранспортных трубопроводах (грант Президента РФ)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05724"/>
        <a:ext cx="8229600" cy="1816425"/>
      </dsp:txXfrm>
    </dsp:sp>
    <dsp:sp modelId="{AFFC52C4-D749-4794-906D-A9A79BD334A9}">
      <dsp:nvSpPr>
        <dsp:cNvPr id="0" name=""/>
        <dsp:cNvSpPr/>
      </dsp:nvSpPr>
      <dsp:spPr>
        <a:xfrm>
          <a:off x="0" y="2322149"/>
          <a:ext cx="8229600" cy="474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Абразивный износ трубопроводов</a:t>
          </a: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166" y="2345315"/>
        <a:ext cx="8183268" cy="428234"/>
      </dsp:txXfrm>
    </dsp:sp>
    <dsp:sp modelId="{72F4EE7A-2EBD-462D-A36A-83E04F3E8DA8}">
      <dsp:nvSpPr>
        <dsp:cNvPr id="0" name=""/>
        <dsp:cNvSpPr/>
      </dsp:nvSpPr>
      <dsp:spPr>
        <a:xfrm>
          <a:off x="0" y="2796715"/>
          <a:ext cx="8229600" cy="86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Исследования по абразивному износу трубопроводов пневмотранспортных установок и определению критических скоростей при пневмотранспорте мелкодисперсных сыпучих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кремнесодержащих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материалов в Индийском институте технологий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технологии защиты поверхностей пульпопроводов при работе на углях с повышенной зольностью.</a:t>
          </a:r>
          <a:b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Изготовление опытно-промышленного образца для Хабаровской ТЭЦ-3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96715"/>
        <a:ext cx="8229600" cy="861637"/>
      </dsp:txXfrm>
    </dsp:sp>
    <dsp:sp modelId="{B9029A6E-BCD1-4C84-8A78-DFDC6A1C6B78}">
      <dsp:nvSpPr>
        <dsp:cNvPr id="0" name=""/>
        <dsp:cNvSpPr/>
      </dsp:nvSpPr>
      <dsp:spPr>
        <a:xfrm>
          <a:off x="0" y="3658353"/>
          <a:ext cx="8229600" cy="3826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Сигнализаторы уровней и уровнемеры</a:t>
          </a: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79" y="3677032"/>
        <a:ext cx="8192242" cy="345276"/>
      </dsp:txXfrm>
    </dsp:sp>
    <dsp:sp modelId="{900D9806-98F6-4D91-A019-8AF599208DAF}">
      <dsp:nvSpPr>
        <dsp:cNvPr id="0" name=""/>
        <dsp:cNvSpPr/>
      </dsp:nvSpPr>
      <dsp:spPr>
        <a:xfrm>
          <a:off x="0" y="4040988"/>
          <a:ext cx="8229600" cy="908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15240" rIns="85344" bIns="1524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радиоволновые системы сигнализации уровней сухой золы и радиолокационные уровнемеры золы в силосных емкостях склада сухой золы Рязанской ГРЭС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системы радиолокационного контроля уровня кислот и щелочей в резервуарах химцехов ТЭС на Рязанской, Каширской и Пермской ГРЭС 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уровнемеры угольной пыли </a:t>
          </a:r>
          <a:r>
            <a:rPr lang="ru-RU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пылесистем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Каширской ГРЭС-4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40988"/>
        <a:ext cx="8229600" cy="908212"/>
      </dsp:txXfrm>
    </dsp:sp>
    <dsp:sp modelId="{83E413EB-168B-45A5-BDA4-895DA5CC5037}">
      <dsp:nvSpPr>
        <dsp:cNvPr id="0" name=""/>
        <dsp:cNvSpPr/>
      </dsp:nvSpPr>
      <dsp:spPr>
        <a:xfrm>
          <a:off x="0" y="4949200"/>
          <a:ext cx="8229600" cy="5587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 анализ существующего и оценка потенциального рынка сбыта ЗШМ в Московском регионе. Разработка рекомендаций по повышению уровня и увеличению объемов реализации золошлаков предприятиям стройиндустрии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74" y="4976474"/>
        <a:ext cx="8175052" cy="504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CD82-530F-4E01-B177-EC500A10A929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69FB65-B421-4C41-828D-25F9AC0D4696}">
      <dsp:nvSpPr>
        <dsp:cNvPr id="0" name=""/>
        <dsp:cNvSpPr/>
      </dsp:nvSpPr>
      <dsp:spPr>
        <a:xfrm>
          <a:off x="0" y="2209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РД 34.27.109-96. Методические указания по проектированию систем пневмоудаления золы от котлоагрегатов, установок отпуска сухой золы потребителям и отгрузки ее на насыпные золоотвалы / Вишня Б.Л., Путилов В.Я. АО "Уралтехэнерго", Екатеринбург, 1997, 170 с.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09"/>
        <a:ext cx="8229600" cy="753590"/>
      </dsp:txXfrm>
    </dsp:sp>
    <dsp:sp modelId="{1A167255-F011-408F-AD47-C73BF9913A0D}">
      <dsp:nvSpPr>
        <dsp:cNvPr id="0" name=""/>
        <dsp:cNvSpPr/>
      </dsp:nvSpPr>
      <dsp:spPr>
        <a:xfrm>
          <a:off x="0" y="75580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2C0085-5655-4F5C-915C-FEB3B6154250}">
      <dsp:nvSpPr>
        <dsp:cNvPr id="0" name=""/>
        <dsp:cNvSpPr/>
      </dsp:nvSpPr>
      <dsp:spPr>
        <a:xfrm>
          <a:off x="0" y="75580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РД 34.02.103-98. Методика оценки технико-экономических показателей систем золошлакоудаления ТЭС с учетом экологических требований / Путилов В.Я., Автономов А.Б., Боричев К.П., Орлов А.В., Маликова Е.А. и др. НТФ "Энергопрогресс", Москва, 1998, 79 с.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55800"/>
        <a:ext cx="8229600" cy="753590"/>
      </dsp:txXfrm>
    </dsp:sp>
    <dsp:sp modelId="{61B9290F-88B9-4F34-95EE-40AD35E5771C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337E87-67C9-4BEB-8761-BDB5F23EF046}">
      <dsp:nvSpPr>
        <dsp:cNvPr id="0" name=""/>
        <dsp:cNvSpPr/>
      </dsp:nvSpPr>
      <dsp:spPr>
        <a:xfrm>
          <a:off x="0" y="150939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РД 153-34.1.-27.512-2001. Методические указания по расчету и рекомендации по снижению абразивного износа пневмотранспортных трубопроводов систем пылеприготовления и золошлакоудаления ТЭС / Путилов В.Я., Путилова И.В., Вишня Б.Л., Боричев К.П., Маликова Е.А. МЭИ, М., 2001, 20 с.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09390"/>
        <a:ext cx="8229600" cy="753590"/>
      </dsp:txXfrm>
    </dsp:sp>
    <dsp:sp modelId="{0DEDCFCF-64B6-4102-AA81-F4A257DF974A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E06126-40FA-4313-BAFB-03E545AD1AF4}">
      <dsp:nvSpPr>
        <dsp:cNvPr id="0" name=""/>
        <dsp:cNvSpPr/>
      </dsp:nvSpPr>
      <dsp:spPr>
        <a:xfrm>
          <a:off x="0" y="2262981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РД 153-34.1-10.341-2001. Нормы расхода материалов перегородок на ремонт аэрожелобов 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пневмоаппаратов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для транспорта золы / Путилов В.Я.,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Кобцев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С.В., Вишня Б.Л. МЭИ, М., 2001, 6 с.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62981"/>
        <a:ext cx="8229600" cy="753590"/>
      </dsp:txXfrm>
    </dsp:sp>
    <dsp:sp modelId="{E194FFC4-ACF5-4119-83B2-FC1373B2D377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D3D14A-421E-4F3C-BACC-370800241460}">
      <dsp:nvSpPr>
        <dsp:cNvPr id="0" name=""/>
        <dsp:cNvSpPr/>
      </dsp:nvSpPr>
      <dsp:spPr>
        <a:xfrm>
          <a:off x="0" y="301657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РД 153-34.1-10.342-2001. Нормы расхода стальных труб на ремонт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пневмозолопроводов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пневмотранспортных установок систем золошлакоудаления ТЭС / Путилов В.Я.,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Кобцев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С.В., Вишня Б.Л. МЭИ, М., 2001, 6 с.</a:t>
          </a:r>
        </a:p>
      </dsp:txBody>
      <dsp:txXfrm>
        <a:off x="0" y="3016572"/>
        <a:ext cx="8229600" cy="753590"/>
      </dsp:txXfrm>
    </dsp:sp>
    <dsp:sp modelId="{1B1BF77F-567C-4E69-B3E9-C0485C3752E1}">
      <dsp:nvSpPr>
        <dsp:cNvPr id="0" name=""/>
        <dsp:cNvSpPr/>
      </dsp:nvSpPr>
      <dsp:spPr>
        <a:xfrm>
          <a:off x="0" y="3770162"/>
          <a:ext cx="8229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C52D02-BD0F-4083-9829-B7C30E24A6ED}">
      <dsp:nvSpPr>
        <dsp:cNvPr id="0" name=""/>
        <dsp:cNvSpPr/>
      </dsp:nvSpPr>
      <dsp:spPr>
        <a:xfrm>
          <a:off x="0" y="377016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Разработка раздела «Обращение с золошлаками» справочника НДТ «Сжигание топлива на крупных установках в целях производства энергии» / Путилов В.Я., Путилова И.В., 2016 г.</a:t>
          </a:r>
        </a:p>
      </dsp:txBody>
      <dsp:txXfrm>
        <a:off x="0" y="3770162"/>
        <a:ext cx="8229600" cy="753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D6E8-ED1D-4F8D-B223-4C3A0D759066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45570-3782-419A-87E0-37DD67C3B4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55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45570-3782-419A-87E0-37DD67C3B4C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75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2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59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1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36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2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69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54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4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3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99687-D553-4DA8-A670-869FD29ED0A2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A46F8-05C5-4FF5-989E-24A91F1A8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0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power.ru/" TargetMode="External"/><Relationship Id="rId2" Type="http://schemas.openxmlformats.org/officeDocument/2006/relationships/hyperlink" Target="mailto:PutilovVY@ecopower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osi.ecopower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ТЭС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7" y="5085184"/>
            <a:ext cx="7560839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НОЦ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«Экология энергетики»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НИУ «МЭИ»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92896"/>
            <a:ext cx="2109399" cy="194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9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Научно-образовательный центр «Экология энергетики» МЭИ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к.т.н., доцент Путилова И.В.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+7 (495) 362-79-12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PutilovaIV@ecopower.ru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www.ecopower.ru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http://osi.ecopower.ru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C6374-DAAE-4F88-9308-99B00282BBBD}" type="slidenum">
              <a:rPr lang="ru-RU" smtClean="0"/>
              <a:t>10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25144"/>
            <a:ext cx="2109399" cy="1944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12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НОЦ «Экология энергетики»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023707"/>
              </p:ext>
            </p:extLst>
          </p:nvPr>
        </p:nvGraphicFramePr>
        <p:xfrm>
          <a:off x="457200" y="836712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25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нормативных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НОЦ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«Экология энергетики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1515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7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22114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ТЭС</a:t>
            </a:r>
            <a:r>
              <a:rPr lang="ru-RU" sz="3000" dirty="0" smtClean="0"/>
              <a:t> 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стандартов организации </a:t>
            </a:r>
          </a:p>
          <a:p>
            <a:pPr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 качество золошлаковых материалов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pPr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регламент процессов реутилизации золошлаковых материалов из отходов производства ТЭС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lvl="1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регламент процессов производства золошлаковых материалов – побочной продукции ТЭС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рынка сбыта золошлаков в субъектах РФ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рекомендаций по созданию надежных, экономичных и экологичных систем обращения с золошлаками ТЭС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абразивного износа трубопроводов систем ЗШУ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решений и опытно-промышленного образца защиты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трубопроводов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ЗШУ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основных технических решений в области обращения с золошлаками ТЭС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международных научно-практических конференций и семинаров по золошлакам ТЭС в России и за рубежом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программ повышения квалификации в области обращения с золошлаками энергетики.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Шевцова В.Р.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 на изобретение «Способ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переработки золы от сжигания углей»;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«Материалы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золошлаковые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ТЭС ОАО «ТГК-11» для вертикальной планировки территорий, обратных засыпок, ликвидации последствий недропользования и рекультивации карьеров»;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 «Материалы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золошлаковые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Омских ТЭЦ для дорожного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регламент «Процесс реутилизации материалов золошлаковых из отходов производства СП «ТЭЦ-2» АО «Омск РТС»;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 Технологический регламент «Процесс реутилизации материалов золошлаковых из отходов производства угольной «ТЭЦ-4» АО «ТГК-11»;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 Технологический регламент «Процесс производства материалов золошлаковых, побочной продукции угольной «ТЭЦ-4» АО «ТГК-11»;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 «Параметры и качество материалов золошлаковых, побочной продукции угольной СП «ТЭЦ-2» АО «Омск РТС»;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 «Материалы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золошлаковые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побочная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 угольных ТЭС ОАО «ТГК-11»;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золошлаками ТЭС ОАО «Иркутскэнерго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88854551"/>
              </p:ext>
            </p:extLst>
          </p:nvPr>
        </p:nvGraphicFramePr>
        <p:xfrm>
          <a:off x="35496" y="44624"/>
          <a:ext cx="9108504" cy="6768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35896" y="2996952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524139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 НДТ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685145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и качество золошлаковых материалов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0" y="933450"/>
            <a:ext cx="4535488" cy="5924550"/>
          </a:xfrm>
          <a:prstGeom prst="rect">
            <a:avLst/>
          </a:prstGeom>
          <a:solidFill>
            <a:srgbClr val="E9FBFD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300" dirty="0">
              <a:solidFill>
                <a:srgbClr val="3C3C3C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3C3C3C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3C3C3C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3C3C3C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3C3C3C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3C3C3C"/>
              </a:solidFill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3C3C3C"/>
                </a:solidFill>
              </a:rPr>
              <a:t>ЗАКОН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3C3C3C"/>
                </a:solidFill>
              </a:rPr>
              <a:t>РОССИЙСКОЙ ФЕДЕРАЦИИ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dirty="0">
                <a:solidFill>
                  <a:srgbClr val="2D2D2D"/>
                </a:solidFill>
              </a:rPr>
              <a:t>ОБ ОХРАНЕ ОКРУЖАЮЩЕСРЕДЫ </a:t>
            </a:r>
          </a:p>
          <a:p>
            <a:pPr algn="ctr">
              <a:spcBef>
                <a:spcPts val="0"/>
              </a:spcBef>
              <a:defRPr/>
            </a:pPr>
            <a:endParaRPr lang="ru-RU" sz="100" dirty="0"/>
          </a:p>
          <a:p>
            <a:pPr algn="ctr">
              <a:spcBef>
                <a:spcPts val="1200"/>
              </a:spcBef>
              <a:defRPr/>
            </a:pPr>
            <a:r>
              <a:rPr lang="ru-RU" sz="1200" dirty="0">
                <a:solidFill>
                  <a:srgbClr val="2D2D2D"/>
                </a:solidFill>
              </a:rPr>
              <a:t>Федеральный закон от 10.01.2002 </a:t>
            </a:r>
          </a:p>
          <a:p>
            <a:pPr algn="ctr">
              <a:spcBef>
                <a:spcPts val="600"/>
              </a:spcBef>
              <a:defRPr/>
            </a:pPr>
            <a:r>
              <a:rPr lang="ru-RU" sz="1600" b="1" dirty="0">
                <a:solidFill>
                  <a:srgbClr val="2D2D2D"/>
                </a:solidFill>
              </a:rPr>
              <a:t>№</a:t>
            </a:r>
            <a:r>
              <a:rPr lang="ru-RU" sz="1600" dirty="0">
                <a:solidFill>
                  <a:srgbClr val="2D2D2D"/>
                </a:solidFill>
              </a:rPr>
              <a:t> </a:t>
            </a:r>
            <a:r>
              <a:rPr lang="ru-RU" sz="1600" b="1" dirty="0">
                <a:solidFill>
                  <a:srgbClr val="2D2D2D"/>
                </a:solidFill>
              </a:rPr>
              <a:t>7-ФЗ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200" b="1" dirty="0">
                <a:solidFill>
                  <a:srgbClr val="2D2D2D"/>
                </a:solidFill>
              </a:rPr>
              <a:t>(в ред. от 29.07.</a:t>
            </a:r>
            <a:r>
              <a:rPr lang="en-US" sz="1200" b="1" dirty="0">
                <a:solidFill>
                  <a:srgbClr val="2D2D2D"/>
                </a:solidFill>
              </a:rPr>
              <a:t>20</a:t>
            </a:r>
            <a:r>
              <a:rPr lang="ru-RU" sz="1200" b="1" dirty="0">
                <a:solidFill>
                  <a:srgbClr val="2D2D2D"/>
                </a:solidFill>
              </a:rPr>
              <a:t>18 №252) </a:t>
            </a:r>
            <a:r>
              <a:rPr lang="ru-RU" sz="1200" b="1" dirty="0">
                <a:solidFill>
                  <a:srgbClr val="000000"/>
                </a:solidFill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latin typeface="+mj-lt"/>
              </a:rPr>
              <a:t>Статья 1. Основные понятия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0000"/>
                </a:solidFill>
                <a:latin typeface="+mj-lt"/>
              </a:rPr>
              <a:t>Наилучшая доступная технология – </a:t>
            </a:r>
            <a:r>
              <a:rPr lang="ru-RU" sz="1400" dirty="0">
                <a:solidFill>
                  <a:srgbClr val="000000"/>
                </a:solidFill>
                <a:latin typeface="+mj-lt"/>
              </a:rPr>
              <a:t>технология производства </a:t>
            </a:r>
            <a:r>
              <a:rPr lang="ru-RU" sz="1400" dirty="0">
                <a:solidFill>
                  <a:srgbClr val="000000"/>
                </a:solidFill>
              </a:rPr>
              <a:t>продукции</a:t>
            </a:r>
            <a:r>
              <a:rPr lang="ru-RU" sz="1400" dirty="0">
                <a:solidFill>
                  <a:srgbClr val="000000"/>
                </a:solidFill>
                <a:latin typeface="+mj-lt"/>
              </a:rPr>
              <a:t>, выполнения работ, оказания услуг, определяемая на основе современных достижений науки и техники и наилучшего сочетания критериев достижения целей охраны окружающей среды при условии наличия технической возможности их применения.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latin typeface="+mj-lt"/>
              </a:rPr>
              <a:t>Статья 28.1. Наилучшие доступные технологии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0000"/>
                </a:solidFill>
                <a:latin typeface="+mj-lt"/>
              </a:rPr>
              <a:t>1. Применение наилучших доступных технологий направлено на комплексное предотвращение и (или) минимизацию негативного воздействия на окружающую среду.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0000"/>
              </a:solidFill>
            </a:endParaRPr>
          </a:p>
          <a:p>
            <a:pPr algn="just">
              <a:defRPr/>
            </a:pPr>
            <a:endParaRPr lang="ru-RU" sz="600" dirty="0">
              <a:solidFill>
                <a:srgbClr val="000000"/>
              </a:solidFill>
            </a:endParaRPr>
          </a:p>
        </p:txBody>
      </p:sp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4716463" y="3284538"/>
            <a:ext cx="431958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1100"/>
          </a:p>
        </p:txBody>
      </p:sp>
      <p:pic>
        <p:nvPicPr>
          <p:cNvPr id="4100" name="Picture 4" descr="http://docs.cntd.ru/general/images/pattern/content_list/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035050"/>
            <a:ext cx="1436687" cy="860425"/>
          </a:xfrm>
          <a:prstGeom prst="rect">
            <a:avLst/>
          </a:prstGeom>
          <a:solidFill>
            <a:srgbClr val="D0FC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3175" y="946150"/>
            <a:ext cx="4500563" cy="5911850"/>
          </a:xfrm>
          <a:prstGeom prst="rect">
            <a:avLst/>
          </a:prstGeom>
          <a:solidFill>
            <a:srgbClr val="FFFFE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  <a:defRPr/>
            </a:pPr>
            <a:endParaRPr lang="ru-RU" altLang="ru-RU" sz="1400" dirty="0" smtClean="0">
              <a:solidFill>
                <a:srgbClr val="3C3C3C"/>
              </a:solidFill>
            </a:endParaRPr>
          </a:p>
          <a:p>
            <a:pPr algn="ctr">
              <a:spcAft>
                <a:spcPts val="600"/>
              </a:spcAft>
              <a:defRPr/>
            </a:pPr>
            <a:endParaRPr lang="ru-RU" altLang="ru-RU" sz="1400" dirty="0" smtClean="0">
              <a:solidFill>
                <a:srgbClr val="3C3C3C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ru-RU" altLang="ru-RU" sz="1400" dirty="0" smtClean="0">
              <a:solidFill>
                <a:srgbClr val="3C3C3C"/>
              </a:solidFill>
            </a:endParaRPr>
          </a:p>
          <a:p>
            <a:pPr algn="ctr">
              <a:spcBef>
                <a:spcPts val="1200"/>
              </a:spcBef>
              <a:spcAft>
                <a:spcPts val="600"/>
              </a:spcAft>
              <a:defRPr/>
            </a:pPr>
            <a:r>
              <a:rPr lang="ru-RU" altLang="ru-RU" sz="1400" dirty="0" smtClean="0">
                <a:solidFill>
                  <a:srgbClr val="3C3C3C"/>
                </a:solidFill>
              </a:rPr>
              <a:t>ЗАКОН</a:t>
            </a:r>
            <a:br>
              <a:rPr lang="ru-RU" altLang="ru-RU" sz="1400" dirty="0" smtClean="0">
                <a:solidFill>
                  <a:srgbClr val="3C3C3C"/>
                </a:solidFill>
              </a:rPr>
            </a:br>
            <a:r>
              <a:rPr lang="ru-RU" altLang="ru-RU" sz="1400" dirty="0" smtClean="0">
                <a:solidFill>
                  <a:srgbClr val="3C3C3C"/>
                </a:solidFill>
              </a:rPr>
              <a:t>РОССИЙСКОЙ ФЕДЕРАЦИИ</a:t>
            </a:r>
          </a:p>
          <a:p>
            <a:pPr algn="ctr">
              <a:spcBef>
                <a:spcPts val="0"/>
              </a:spcBef>
              <a:defRPr/>
            </a:pPr>
            <a:r>
              <a:rPr lang="ru-RU" altLang="ru-RU" sz="1400" b="1" dirty="0" smtClean="0">
                <a:solidFill>
                  <a:schemeClr val="tx2"/>
                </a:solidFill>
              </a:rPr>
              <a:t>ОБ ОТХОДАХ ПРОИЗВОДСТВА И </a:t>
            </a:r>
          </a:p>
          <a:p>
            <a:pPr algn="ctr">
              <a:defRPr/>
            </a:pPr>
            <a:r>
              <a:rPr lang="ru-RU" altLang="ru-RU" sz="1400" b="1" dirty="0" smtClean="0">
                <a:solidFill>
                  <a:schemeClr val="tx2"/>
                </a:solidFill>
              </a:rPr>
              <a:t>ПОТРЕБЛЕНИЯ</a:t>
            </a:r>
          </a:p>
          <a:p>
            <a:pPr algn="ctr">
              <a:defRPr/>
            </a:pPr>
            <a:r>
              <a:rPr lang="ru-RU" altLang="ru-RU" sz="500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defRPr/>
            </a:pPr>
            <a:r>
              <a:rPr lang="ru-RU" altLang="ru-RU" sz="1200" dirty="0" smtClean="0">
                <a:solidFill>
                  <a:schemeClr val="tx2"/>
                </a:solidFill>
                <a:latin typeface="Open Sans"/>
              </a:rPr>
              <a:t>Федеральный закон от 24.06.1998 </a:t>
            </a:r>
          </a:p>
          <a:p>
            <a:pPr algn="ctr">
              <a:spcBef>
                <a:spcPts val="600"/>
              </a:spcBef>
              <a:defRPr/>
            </a:pPr>
            <a:r>
              <a:rPr lang="ru-RU" altLang="ru-RU" sz="1600" b="1" dirty="0" smtClean="0">
                <a:solidFill>
                  <a:schemeClr val="tx2"/>
                </a:solidFill>
                <a:latin typeface="Open Sans"/>
              </a:rPr>
              <a:t>№ 89-ФЗ </a:t>
            </a:r>
          </a:p>
          <a:p>
            <a:pPr algn="ctr">
              <a:defRPr/>
            </a:pPr>
            <a:r>
              <a:rPr lang="ru-RU" altLang="ru-RU" sz="1200" b="1" dirty="0" smtClean="0">
                <a:solidFill>
                  <a:schemeClr val="tx2"/>
                </a:solidFill>
                <a:latin typeface="Open Sans"/>
              </a:rPr>
              <a:t>(в</a:t>
            </a:r>
            <a:r>
              <a:rPr lang="en-US" altLang="ru-RU" sz="1200" b="1" dirty="0" smtClean="0">
                <a:solidFill>
                  <a:schemeClr val="tx2"/>
                </a:solidFill>
                <a:latin typeface="Open Sans"/>
              </a:rPr>
              <a:t> </a:t>
            </a:r>
            <a:r>
              <a:rPr lang="ru-RU" altLang="ru-RU" sz="1200" b="1" dirty="0" smtClean="0">
                <a:solidFill>
                  <a:schemeClr val="tx2"/>
                </a:solidFill>
                <a:latin typeface="Open Sans"/>
              </a:rPr>
              <a:t>ред. от 25.12.2018) </a:t>
            </a:r>
          </a:p>
          <a:p>
            <a:pPr algn="just">
              <a:spcAft>
                <a:spcPts val="600"/>
              </a:spcAft>
              <a:defRPr/>
            </a:pPr>
            <a:endParaRPr lang="ru-RU" altLang="ru-RU" sz="500" b="1" dirty="0" smtClean="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altLang="ru-RU" sz="1400" b="1" dirty="0" smtClean="0">
                <a:solidFill>
                  <a:srgbClr val="000000"/>
                </a:solidFill>
              </a:rPr>
              <a:t>Статья 12. Требования к объектам размещения отходов</a:t>
            </a:r>
          </a:p>
          <a:p>
            <a:pPr algn="just">
              <a:spcBef>
                <a:spcPts val="600"/>
              </a:spcBef>
              <a:defRPr/>
            </a:pPr>
            <a:r>
              <a:rPr lang="ru-RU" altLang="ru-RU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п.5  </a:t>
            </a:r>
            <a:r>
              <a:rPr lang="ru-RU" altLang="ru-RU" sz="14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Запрещается</a:t>
            </a:r>
            <a:r>
              <a:rPr lang="ru-RU" altLang="ru-RU" sz="14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захоронения отходов в границах населенных пунктов, лесопарковых, курортных, лечебно-оздоровительных, рекреационных зон, а также водоохранных зон, на водосборных площадках подземных водных объектов, которые используются в целях питьевого и хозяйственно-бытового водоснабжения.</a:t>
            </a:r>
          </a:p>
          <a:p>
            <a:pPr algn="just">
              <a:spcBef>
                <a:spcPts val="600"/>
              </a:spcBef>
              <a:defRPr/>
            </a:pPr>
            <a:r>
              <a:rPr lang="ru-RU" altLang="ru-RU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п.7 </a:t>
            </a:r>
            <a:r>
              <a:rPr lang="ru-RU" altLang="ru-RU" sz="1400" b="1" i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Запрещается </a:t>
            </a:r>
            <a:r>
              <a:rPr lang="ru-RU" altLang="ru-RU" sz="14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размещение  отходов,  на объектах, не внесенных в государственный реестр объектов размещения отходов.</a:t>
            </a:r>
          </a:p>
          <a:p>
            <a:pPr>
              <a:spcBef>
                <a:spcPts val="1200"/>
              </a:spcBef>
              <a:defRPr/>
            </a:pPr>
            <a:endParaRPr lang="ru-RU" altLang="ru-RU" sz="1400" b="1" dirty="0" smtClean="0">
              <a:solidFill>
                <a:srgbClr val="000000"/>
              </a:solidFill>
            </a:endParaRPr>
          </a:p>
        </p:txBody>
      </p:sp>
      <p:pic>
        <p:nvPicPr>
          <p:cNvPr id="4102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035050"/>
            <a:ext cx="15462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63" y="28575"/>
            <a:ext cx="9139237" cy="904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ПРАВОВОЕ ОБОСНОВАНИЕ И ПОБУДИТЕЛЬНЫЕ АСПЕКТЫ ПРОЦЕССНОГО ПОДХОДА В МЕНЕДЖМЕНТЕ КАЧЕСТВА ППСУ ТЭС</a:t>
            </a:r>
          </a:p>
        </p:txBody>
      </p:sp>
    </p:spTree>
    <p:extLst>
      <p:ext uri="{BB962C8B-B14F-4D97-AF65-F5344CB8AC3E}">
        <p14:creationId xmlns:p14="http://schemas.microsoft.com/office/powerpoint/2010/main" val="23175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88" y="4616450"/>
            <a:ext cx="9156701" cy="2241550"/>
          </a:xfrm>
          <a:prstGeom prst="rect">
            <a:avLst/>
          </a:prstGeom>
          <a:solidFill>
            <a:srgbClr val="CCEB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</a:rPr>
              <a:t>Процессный подход согласно определению ГОСТ Р 52104-2003 «Ресурсосбережение. Обращение с отходами. Термины и определения», п. 5.18. </a:t>
            </a:r>
            <a:r>
              <a:rPr lang="ru-RU" sz="2000" b="1" dirty="0">
                <a:solidFill>
                  <a:srgbClr val="FF0000"/>
                </a:solidFill>
              </a:rPr>
              <a:t>Реутилизационная технология </a:t>
            </a:r>
            <a:r>
              <a:rPr lang="ru-RU" sz="2000" b="1" dirty="0">
                <a:solidFill>
                  <a:schemeClr val="tx2"/>
                </a:solidFill>
              </a:rPr>
              <a:t>– это цепочка технологических процессов, когда отходы одного производства становятся сырьем для другого.</a:t>
            </a:r>
            <a:endParaRPr lang="ru-RU" b="1" dirty="0">
              <a:solidFill>
                <a:schemeClr val="tx2"/>
              </a:solidFill>
            </a:endParaRPr>
          </a:p>
        </p:txBody>
      </p:sp>
      <p:grpSp>
        <p:nvGrpSpPr>
          <p:cNvPr id="7171" name="Group 86"/>
          <p:cNvGrpSpPr>
            <a:grpSpLocks noChangeAspect="1"/>
          </p:cNvGrpSpPr>
          <p:nvPr/>
        </p:nvGrpSpPr>
        <p:grpSpPr bwMode="auto">
          <a:xfrm>
            <a:off x="0" y="-1000125"/>
            <a:ext cx="9185275" cy="5622925"/>
            <a:chOff x="2042" y="3812"/>
            <a:chExt cx="8327" cy="3647"/>
          </a:xfrm>
        </p:grpSpPr>
        <p:sp>
          <p:nvSpPr>
            <p:cNvPr id="7242" name="AutoShape 158"/>
            <p:cNvSpPr>
              <a:spLocks noChangeArrowheads="1"/>
            </p:cNvSpPr>
            <p:nvPr/>
          </p:nvSpPr>
          <p:spPr bwMode="auto">
            <a:xfrm>
              <a:off x="5542" y="6876"/>
              <a:ext cx="1752" cy="509"/>
            </a:xfrm>
            <a:prstGeom prst="rightArrow">
              <a:avLst>
                <a:gd name="adj1" fmla="val 50000"/>
                <a:gd name="adj2" fmla="val 102385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pattFill prst="pct60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ru-RU" altLang="ru-RU" sz="500" b="1">
                <a:latin typeface="Arial Black" pitchFamily="34" charset="0"/>
              </a:endParaRP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latin typeface="Arial Black" pitchFamily="34" charset="0"/>
                </a:rPr>
                <a:t>ТЕХНОГЕННЫЙ ГРУНТ</a:t>
              </a:r>
            </a:p>
          </p:txBody>
        </p:sp>
        <p:sp>
          <p:nvSpPr>
            <p:cNvPr id="2207" name="Rectangle 159" descr="Белый мрамор"/>
            <p:cNvSpPr>
              <a:spLocks noChangeArrowheads="1"/>
            </p:cNvSpPr>
            <p:nvPr/>
          </p:nvSpPr>
          <p:spPr bwMode="auto">
            <a:xfrm>
              <a:off x="3937" y="6890"/>
              <a:ext cx="1697" cy="48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РЕУТИЛИЗАЦИЯ МАТЕРИАЛОВ ЗОЛОШЛАКОВЫХ ИЗ  ОТХОДОВ ПРОИЗВОДСТВА</a:t>
              </a:r>
            </a:p>
            <a:p>
              <a:pPr algn="ctr" eaLnBrk="1" hangingPunct="1">
                <a:defRPr/>
              </a:pPr>
              <a:endParaRPr lang="ru-RU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7244" name="AutoShape 88"/>
            <p:cNvSpPr>
              <a:spLocks noChangeArrowheads="1"/>
            </p:cNvSpPr>
            <p:nvPr/>
          </p:nvSpPr>
          <p:spPr bwMode="auto">
            <a:xfrm>
              <a:off x="2143" y="6112"/>
              <a:ext cx="1939" cy="555"/>
            </a:xfrm>
            <a:prstGeom prst="triangle">
              <a:avLst>
                <a:gd name="adj" fmla="val 56361"/>
              </a:avLst>
            </a:prstGeom>
            <a:gradFill rotWithShape="1">
              <a:gsLst>
                <a:gs pos="0">
                  <a:srgbClr val="A7A7A7"/>
                </a:gs>
                <a:gs pos="100000">
                  <a:srgbClr val="000000"/>
                </a:gs>
              </a:gsLst>
              <a:lin ang="5400000" scaled="1"/>
            </a:gradFill>
            <a:ln w="9525">
              <a:pattFill prst="sphere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45" name="Line 89"/>
            <p:cNvSpPr>
              <a:spLocks noChangeShapeType="1"/>
            </p:cNvSpPr>
            <p:nvPr/>
          </p:nvSpPr>
          <p:spPr bwMode="auto">
            <a:xfrm flipV="1">
              <a:off x="5676" y="6009"/>
              <a:ext cx="4642" cy="1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46" name="AutoShape 90"/>
            <p:cNvSpPr>
              <a:spLocks noChangeArrowheads="1"/>
            </p:cNvSpPr>
            <p:nvPr/>
          </p:nvSpPr>
          <p:spPr bwMode="auto">
            <a:xfrm>
              <a:off x="2143" y="6205"/>
              <a:ext cx="1514" cy="461"/>
            </a:xfrm>
            <a:prstGeom prst="triangle">
              <a:avLst>
                <a:gd name="adj" fmla="val 39630"/>
              </a:avLst>
            </a:prstGeom>
            <a:gradFill rotWithShape="1">
              <a:gsLst>
                <a:gs pos="0">
                  <a:srgbClr val="A7A7A7"/>
                </a:gs>
                <a:gs pos="100000">
                  <a:srgbClr val="000000"/>
                </a:gs>
              </a:gsLst>
              <a:lin ang="5400000" scaled="1"/>
            </a:gradFill>
            <a:ln w="9525">
              <a:pattFill prst="sphere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47" name="AutoShape 92"/>
            <p:cNvSpPr>
              <a:spLocks noChangeArrowheads="1"/>
            </p:cNvSpPr>
            <p:nvPr/>
          </p:nvSpPr>
          <p:spPr bwMode="auto">
            <a:xfrm rot="10800000">
              <a:off x="9208" y="7278"/>
              <a:ext cx="404" cy="133"/>
            </a:xfrm>
            <a:prstGeom prst="rightArrow">
              <a:avLst>
                <a:gd name="adj1" fmla="val 28491"/>
                <a:gd name="adj2" fmla="val 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48" name="AutoShape 93"/>
            <p:cNvSpPr>
              <a:spLocks noChangeArrowheads="1"/>
            </p:cNvSpPr>
            <p:nvPr/>
          </p:nvSpPr>
          <p:spPr bwMode="auto">
            <a:xfrm rot="10800000">
              <a:off x="2143" y="6626"/>
              <a:ext cx="706" cy="140"/>
            </a:xfrm>
            <a:prstGeom prst="rightArrow">
              <a:avLst>
                <a:gd name="adj1" fmla="val 28491"/>
                <a:gd name="adj2" fmla="val 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49" name="Line 95"/>
            <p:cNvSpPr>
              <a:spLocks noChangeShapeType="1"/>
            </p:cNvSpPr>
            <p:nvPr/>
          </p:nvSpPr>
          <p:spPr bwMode="auto">
            <a:xfrm flipV="1">
              <a:off x="2143" y="6758"/>
              <a:ext cx="1615" cy="8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2141" y="6452"/>
              <a:ext cx="846" cy="174"/>
            </a:xfrm>
            <a:prstGeom prst="rect">
              <a:avLst/>
            </a:prstGeom>
            <a:gradFill rotWithShape="1">
              <a:gsLst>
                <a:gs pos="0">
                  <a:srgbClr val="696969"/>
                </a:gs>
                <a:gs pos="100000">
                  <a:srgbClr val="78583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УГОЛЬ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7251" name="Line 97"/>
            <p:cNvSpPr>
              <a:spLocks noChangeShapeType="1"/>
            </p:cNvSpPr>
            <p:nvPr/>
          </p:nvSpPr>
          <p:spPr bwMode="auto">
            <a:xfrm>
              <a:off x="2143" y="6626"/>
              <a:ext cx="908" cy="9"/>
            </a:xfrm>
            <a:prstGeom prst="line">
              <a:avLst/>
            </a:prstGeom>
            <a:noFill/>
            <a:ln w="19050">
              <a:solidFill>
                <a:srgbClr val="5F595E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52" name="AutoShape 98" descr="Контурные ромбики"/>
            <p:cNvSpPr>
              <a:spLocks noChangeArrowheads="1"/>
            </p:cNvSpPr>
            <p:nvPr/>
          </p:nvSpPr>
          <p:spPr bwMode="auto">
            <a:xfrm>
              <a:off x="9007" y="5375"/>
              <a:ext cx="140" cy="558"/>
            </a:xfrm>
            <a:prstGeom prst="triangle">
              <a:avLst>
                <a:gd name="adj" fmla="val 58241"/>
              </a:avLst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53" name="Line 99"/>
            <p:cNvSpPr>
              <a:spLocks noChangeShapeType="1"/>
            </p:cNvSpPr>
            <p:nvPr/>
          </p:nvSpPr>
          <p:spPr bwMode="auto">
            <a:xfrm>
              <a:off x="9007" y="5464"/>
              <a:ext cx="140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54" name="Line 100"/>
            <p:cNvSpPr>
              <a:spLocks noChangeShapeType="1"/>
            </p:cNvSpPr>
            <p:nvPr/>
          </p:nvSpPr>
          <p:spPr bwMode="auto">
            <a:xfrm>
              <a:off x="5871" y="6756"/>
              <a:ext cx="4441" cy="1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55" name="Line 101"/>
            <p:cNvSpPr>
              <a:spLocks noChangeShapeType="1"/>
            </p:cNvSpPr>
            <p:nvPr/>
          </p:nvSpPr>
          <p:spPr bwMode="auto">
            <a:xfrm flipH="1">
              <a:off x="10016" y="5464"/>
              <a:ext cx="141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56" name="Arc 102"/>
            <p:cNvSpPr>
              <a:spLocks/>
            </p:cNvSpPr>
            <p:nvPr/>
          </p:nvSpPr>
          <p:spPr bwMode="auto">
            <a:xfrm rot="5400000">
              <a:off x="8723" y="4203"/>
              <a:ext cx="1809" cy="1027"/>
            </a:xfrm>
            <a:custGeom>
              <a:avLst/>
              <a:gdLst>
                <a:gd name="T0" fmla="*/ 0 w 21600"/>
                <a:gd name="T1" fmla="*/ 0 h 18493"/>
                <a:gd name="T2" fmla="*/ 0 w 21600"/>
                <a:gd name="T3" fmla="*/ 0 h 18493"/>
                <a:gd name="T4" fmla="*/ 0 w 21600"/>
                <a:gd name="T5" fmla="*/ 0 h 18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8493" fill="none" extrusionOk="0">
                  <a:moveTo>
                    <a:pt x="19547" y="-1"/>
                  </a:moveTo>
                  <a:cubicBezTo>
                    <a:pt x="20899" y="2874"/>
                    <a:pt x="21600" y="6012"/>
                    <a:pt x="21600" y="9190"/>
                  </a:cubicBezTo>
                  <a:cubicBezTo>
                    <a:pt x="21600" y="12409"/>
                    <a:pt x="20880" y="15587"/>
                    <a:pt x="19493" y="18492"/>
                  </a:cubicBezTo>
                </a:path>
                <a:path w="21600" h="18493" stroke="0" extrusionOk="0">
                  <a:moveTo>
                    <a:pt x="19547" y="-1"/>
                  </a:moveTo>
                  <a:cubicBezTo>
                    <a:pt x="20899" y="2874"/>
                    <a:pt x="21600" y="6012"/>
                    <a:pt x="21600" y="9190"/>
                  </a:cubicBezTo>
                  <a:cubicBezTo>
                    <a:pt x="21600" y="12409"/>
                    <a:pt x="20880" y="15587"/>
                    <a:pt x="19493" y="18492"/>
                  </a:cubicBezTo>
                  <a:lnTo>
                    <a:pt x="0" y="9190"/>
                  </a:lnTo>
                  <a:lnTo>
                    <a:pt x="19547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57" name="Arc 103"/>
            <p:cNvSpPr>
              <a:spLocks/>
            </p:cNvSpPr>
            <p:nvPr/>
          </p:nvSpPr>
          <p:spPr bwMode="auto">
            <a:xfrm rot="9592559">
              <a:off x="9011" y="5011"/>
              <a:ext cx="941" cy="647"/>
            </a:xfrm>
            <a:custGeom>
              <a:avLst/>
              <a:gdLst>
                <a:gd name="T0" fmla="*/ 0 w 22011"/>
                <a:gd name="T1" fmla="*/ 0 h 21600"/>
                <a:gd name="T2" fmla="*/ 0 w 22011"/>
                <a:gd name="T3" fmla="*/ 0 h 21600"/>
                <a:gd name="T4" fmla="*/ 0 w 2201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11" h="21600" fill="none" extrusionOk="0">
                  <a:moveTo>
                    <a:pt x="0" y="362"/>
                  </a:moveTo>
                  <a:cubicBezTo>
                    <a:pt x="1299" y="121"/>
                    <a:pt x="2618" y="-1"/>
                    <a:pt x="3940" y="0"/>
                  </a:cubicBezTo>
                  <a:cubicBezTo>
                    <a:pt x="11225" y="0"/>
                    <a:pt x="18020" y="3672"/>
                    <a:pt x="22011" y="9767"/>
                  </a:cubicBezTo>
                </a:path>
                <a:path w="22011" h="21600" stroke="0" extrusionOk="0">
                  <a:moveTo>
                    <a:pt x="0" y="362"/>
                  </a:moveTo>
                  <a:cubicBezTo>
                    <a:pt x="1299" y="121"/>
                    <a:pt x="2618" y="-1"/>
                    <a:pt x="3940" y="0"/>
                  </a:cubicBezTo>
                  <a:cubicBezTo>
                    <a:pt x="11225" y="0"/>
                    <a:pt x="18020" y="3672"/>
                    <a:pt x="22011" y="9767"/>
                  </a:cubicBezTo>
                  <a:lnTo>
                    <a:pt x="3940" y="21600"/>
                  </a:lnTo>
                  <a:lnTo>
                    <a:pt x="0" y="36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58" name="AutoShape 104"/>
            <p:cNvSpPr>
              <a:spLocks noChangeArrowheads="1"/>
            </p:cNvSpPr>
            <p:nvPr/>
          </p:nvSpPr>
          <p:spPr bwMode="auto">
            <a:xfrm rot="-5400000">
              <a:off x="10017" y="5835"/>
              <a:ext cx="140" cy="141"/>
            </a:xfrm>
            <a:prstGeom prst="chevron">
              <a:avLst>
                <a:gd name="adj" fmla="val 4643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59" name="AutoShape 105"/>
            <p:cNvSpPr>
              <a:spLocks noChangeArrowheads="1"/>
            </p:cNvSpPr>
            <p:nvPr/>
          </p:nvSpPr>
          <p:spPr bwMode="auto">
            <a:xfrm rot="-5400000">
              <a:off x="9007" y="5836"/>
              <a:ext cx="140" cy="139"/>
            </a:xfrm>
            <a:prstGeom prst="chevron">
              <a:avLst>
                <a:gd name="adj" fmla="val 467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60" name="Freeform 106"/>
            <p:cNvSpPr>
              <a:spLocks/>
            </p:cNvSpPr>
            <p:nvPr/>
          </p:nvSpPr>
          <p:spPr bwMode="auto">
            <a:xfrm>
              <a:off x="9007" y="5467"/>
              <a:ext cx="1150" cy="181"/>
            </a:xfrm>
            <a:custGeom>
              <a:avLst/>
              <a:gdLst>
                <a:gd name="T0" fmla="*/ 0 w 2160"/>
                <a:gd name="T1" fmla="*/ 0 h 180"/>
                <a:gd name="T2" fmla="*/ 1 w 2160"/>
                <a:gd name="T3" fmla="*/ 218 h 180"/>
                <a:gd name="T4" fmla="*/ 1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61" name="Rectangle 107"/>
            <p:cNvSpPr>
              <a:spLocks noChangeArrowheads="1"/>
            </p:cNvSpPr>
            <p:nvPr/>
          </p:nvSpPr>
          <p:spPr bwMode="auto">
            <a:xfrm>
              <a:off x="7243" y="6941"/>
              <a:ext cx="138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>
                  <a:solidFill>
                    <a:srgbClr val="005C00"/>
                  </a:solidFill>
                  <a:latin typeface="Arial Black" pitchFamily="34" charset="0"/>
                </a:rPr>
                <a:t>СБЫТ ТЕХНОГЕННОГО ГРУНТА</a:t>
              </a:r>
              <a:endParaRPr lang="ru-RU" altLang="ru-RU" sz="900"/>
            </a:p>
          </p:txBody>
        </p:sp>
        <p:sp>
          <p:nvSpPr>
            <p:cNvPr id="7262" name="Rectangle 108"/>
            <p:cNvSpPr>
              <a:spLocks noChangeArrowheads="1"/>
            </p:cNvSpPr>
            <p:nvPr/>
          </p:nvSpPr>
          <p:spPr bwMode="auto">
            <a:xfrm>
              <a:off x="7216" y="5519"/>
              <a:ext cx="135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>
                  <a:solidFill>
                    <a:srgbClr val="005C00"/>
                  </a:solidFill>
                  <a:latin typeface="Arial Black" pitchFamily="34" charset="0"/>
                </a:rPr>
                <a:t>СБЫТ ЭЛЕКТРИЧЕСКОЙ ЭНЕРГИИ</a:t>
              </a:r>
              <a:endParaRPr lang="ru-RU" altLang="ru-RU" sz="900"/>
            </a:p>
          </p:txBody>
        </p:sp>
        <p:sp>
          <p:nvSpPr>
            <p:cNvPr id="7263" name="Rectangle 109"/>
            <p:cNvSpPr>
              <a:spLocks noChangeArrowheads="1"/>
            </p:cNvSpPr>
            <p:nvPr/>
          </p:nvSpPr>
          <p:spPr bwMode="auto">
            <a:xfrm>
              <a:off x="7275" y="6328"/>
              <a:ext cx="126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>
                  <a:solidFill>
                    <a:srgbClr val="2A5220"/>
                  </a:solidFill>
                  <a:latin typeface="Arial Black" pitchFamily="34" charset="0"/>
                </a:rPr>
                <a:t>СБЫТ ТЕПЛОВОЙ ЭНЕРГИИ</a:t>
              </a:r>
            </a:p>
          </p:txBody>
        </p:sp>
        <p:sp>
          <p:nvSpPr>
            <p:cNvPr id="7264" name="Line 110"/>
            <p:cNvSpPr>
              <a:spLocks noChangeShapeType="1"/>
            </p:cNvSpPr>
            <p:nvPr/>
          </p:nvSpPr>
          <p:spPr bwMode="auto">
            <a:xfrm flipV="1">
              <a:off x="9612" y="6297"/>
              <a:ext cx="202" cy="1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65" name="Freeform 111"/>
            <p:cNvSpPr>
              <a:spLocks/>
            </p:cNvSpPr>
            <p:nvPr/>
          </p:nvSpPr>
          <p:spPr bwMode="auto">
            <a:xfrm>
              <a:off x="8502" y="6377"/>
              <a:ext cx="1706" cy="121"/>
            </a:xfrm>
            <a:custGeom>
              <a:avLst/>
              <a:gdLst>
                <a:gd name="T0" fmla="*/ 0 w 1980"/>
                <a:gd name="T1" fmla="*/ 1 h 180"/>
                <a:gd name="T2" fmla="*/ 3 w 1980"/>
                <a:gd name="T3" fmla="*/ 1 h 180"/>
                <a:gd name="T4" fmla="*/ 3 w 1980"/>
                <a:gd name="T5" fmla="*/ 0 h 180"/>
                <a:gd name="T6" fmla="*/ 7 w 1980"/>
                <a:gd name="T7" fmla="*/ 0 h 180"/>
                <a:gd name="T8" fmla="*/ 7 w 1980"/>
                <a:gd name="T9" fmla="*/ 1 h 180"/>
                <a:gd name="T10" fmla="*/ 16 w 1980"/>
                <a:gd name="T11" fmla="*/ 1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80" h="180">
                  <a:moveTo>
                    <a:pt x="0" y="180"/>
                  </a:moveTo>
                  <a:lnTo>
                    <a:pt x="360" y="180"/>
                  </a:lnTo>
                  <a:lnTo>
                    <a:pt x="360" y="0"/>
                  </a:lnTo>
                  <a:lnTo>
                    <a:pt x="900" y="0"/>
                  </a:lnTo>
                  <a:lnTo>
                    <a:pt x="900" y="180"/>
                  </a:lnTo>
                  <a:lnTo>
                    <a:pt x="1980" y="180"/>
                  </a:lnTo>
                </a:path>
              </a:pathLst>
            </a:custGeom>
            <a:noFill/>
            <a:ln w="114300" cmpd="sng">
              <a:pattFill prst="dkVert">
                <a:fgClr>
                  <a:srgbClr val="5E5E5E"/>
                </a:fgClr>
                <a:bgClr>
                  <a:srgbClr val="333333"/>
                </a:bgClr>
              </a:patt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66" name="Line 112"/>
            <p:cNvSpPr>
              <a:spLocks noChangeShapeType="1"/>
            </p:cNvSpPr>
            <p:nvPr/>
          </p:nvSpPr>
          <p:spPr bwMode="auto">
            <a:xfrm>
              <a:off x="9713" y="6297"/>
              <a:ext cx="1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67" name="Oval 113"/>
            <p:cNvSpPr>
              <a:spLocks noChangeArrowheads="1"/>
            </p:cNvSpPr>
            <p:nvPr/>
          </p:nvSpPr>
          <p:spPr bwMode="auto">
            <a:xfrm>
              <a:off x="9612" y="6389"/>
              <a:ext cx="202" cy="1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3" name="AutoShape 114"/>
            <p:cNvSpPr>
              <a:spLocks noChangeArrowheads="1"/>
            </p:cNvSpPr>
            <p:nvPr/>
          </p:nvSpPr>
          <p:spPr bwMode="auto">
            <a:xfrm rot="350150">
              <a:off x="3629" y="5667"/>
              <a:ext cx="1195" cy="382"/>
            </a:xfrm>
            <a:prstGeom prst="cloudCallout">
              <a:avLst>
                <a:gd name="adj1" fmla="val -21639"/>
                <a:gd name="adj2" fmla="val 6180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pct70">
                    <a:fgClr>
                      <a:srgbClr val="00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1800" dirty="0" smtClean="0"/>
            </a:p>
          </p:txBody>
        </p:sp>
        <p:sp>
          <p:nvSpPr>
            <p:cNvPr id="7269" name="Rectangle 115"/>
            <p:cNvSpPr>
              <a:spLocks noChangeArrowheads="1"/>
            </p:cNvSpPr>
            <p:nvPr/>
          </p:nvSpPr>
          <p:spPr bwMode="auto">
            <a:xfrm>
              <a:off x="8501" y="5257"/>
              <a:ext cx="1828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70" name="Oval 116"/>
            <p:cNvSpPr>
              <a:spLocks noChangeArrowheads="1"/>
            </p:cNvSpPr>
            <p:nvPr/>
          </p:nvSpPr>
          <p:spPr bwMode="auto">
            <a:xfrm>
              <a:off x="9208" y="7311"/>
              <a:ext cx="101" cy="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71" name="AutoShape 117"/>
            <p:cNvSpPr>
              <a:spLocks noChangeArrowheads="1"/>
            </p:cNvSpPr>
            <p:nvPr/>
          </p:nvSpPr>
          <p:spPr bwMode="auto">
            <a:xfrm rot="5400000">
              <a:off x="9515" y="7214"/>
              <a:ext cx="93" cy="101"/>
            </a:xfrm>
            <a:prstGeom prst="flowChartManualInput">
              <a:avLst/>
            </a:prstGeom>
            <a:solidFill>
              <a:srgbClr val="CCFF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72" name="Oval 118"/>
            <p:cNvSpPr>
              <a:spLocks noChangeArrowheads="1"/>
            </p:cNvSpPr>
            <p:nvPr/>
          </p:nvSpPr>
          <p:spPr bwMode="auto">
            <a:xfrm>
              <a:off x="2143" y="6626"/>
              <a:ext cx="142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73" name="Oval 119"/>
            <p:cNvSpPr>
              <a:spLocks noChangeArrowheads="1"/>
            </p:cNvSpPr>
            <p:nvPr/>
          </p:nvSpPr>
          <p:spPr bwMode="auto">
            <a:xfrm>
              <a:off x="2284" y="6626"/>
              <a:ext cx="141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74" name="Oval 120"/>
            <p:cNvSpPr>
              <a:spLocks noChangeArrowheads="1"/>
            </p:cNvSpPr>
            <p:nvPr/>
          </p:nvSpPr>
          <p:spPr bwMode="auto">
            <a:xfrm>
              <a:off x="2849" y="6626"/>
              <a:ext cx="141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75" name="Oval 121"/>
            <p:cNvSpPr>
              <a:spLocks noChangeArrowheads="1"/>
            </p:cNvSpPr>
            <p:nvPr/>
          </p:nvSpPr>
          <p:spPr bwMode="auto">
            <a:xfrm>
              <a:off x="2708" y="6626"/>
              <a:ext cx="142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8704" y="6908"/>
              <a:ext cx="1665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ru-RU" sz="1050" b="1" dirty="0">
                  <a:solidFill>
                    <a:srgbClr val="000000"/>
                  </a:solidFill>
                  <a:latin typeface="Arial Black" panose="020B0A04020102020204" pitchFamily="34" charset="0"/>
                  <a:cs typeface="Arial" charset="0"/>
                </a:rPr>
                <a:t>Доставка  техногенного грунта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endParaRPr lang="ru-RU" sz="1400" b="1" dirty="0">
                <a:solidFill>
                  <a:srgbClr val="000000"/>
                </a:solidFill>
                <a:latin typeface="Arial Black" pitchFamily="34" charset="0"/>
                <a:cs typeface="Arial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endParaRPr lang="ru-RU" sz="200" b="1" dirty="0">
                <a:solidFill>
                  <a:srgbClr val="000000"/>
                </a:solidFill>
                <a:latin typeface="Arial Black" pitchFamily="34" charset="0"/>
                <a:cs typeface="Arial" charset="0"/>
              </a:endParaRPr>
            </a:p>
            <a:p>
              <a:pPr eaLnBrk="1" hangingPunct="1">
                <a:defRPr/>
              </a:pPr>
              <a:r>
                <a:rPr lang="ru-RU" sz="11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           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pic>
          <p:nvPicPr>
            <p:cNvPr id="7277" name="Picture 123" descr="ежегодный прирост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" y="5515"/>
              <a:ext cx="2475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78" name="Rectangle 124"/>
            <p:cNvSpPr>
              <a:spLocks noChangeArrowheads="1"/>
            </p:cNvSpPr>
            <p:nvPr/>
          </p:nvSpPr>
          <p:spPr bwMode="auto">
            <a:xfrm>
              <a:off x="8804" y="6020"/>
              <a:ext cx="1503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solidFill>
                    <a:srgbClr val="000000"/>
                  </a:solidFill>
                  <a:latin typeface="Arial Black" pitchFamily="34" charset="0"/>
                </a:rPr>
                <a:t>Транспорт тепловой энергии</a:t>
              </a:r>
              <a:endParaRPr lang="ru-RU" altLang="ru-RU" sz="1100">
                <a:latin typeface="Arial Black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>
              <a:off x="7177" y="5069"/>
              <a:ext cx="14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008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СБЫТ</a:t>
              </a:r>
              <a:endParaRPr lang="ru-RU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7280" name="Arc 127"/>
            <p:cNvSpPr>
              <a:spLocks/>
            </p:cNvSpPr>
            <p:nvPr/>
          </p:nvSpPr>
          <p:spPr bwMode="auto">
            <a:xfrm rot="8976388">
              <a:off x="8499" y="5311"/>
              <a:ext cx="523" cy="260"/>
            </a:xfrm>
            <a:custGeom>
              <a:avLst/>
              <a:gdLst>
                <a:gd name="T0" fmla="*/ 0 w 21100"/>
                <a:gd name="T1" fmla="*/ 0 h 21446"/>
                <a:gd name="T2" fmla="*/ 0 w 21100"/>
                <a:gd name="T3" fmla="*/ 0 h 21446"/>
                <a:gd name="T4" fmla="*/ 0 w 21100"/>
                <a:gd name="T5" fmla="*/ 0 h 214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00" h="21446" fill="none" extrusionOk="0">
                  <a:moveTo>
                    <a:pt x="2574" y="0"/>
                  </a:moveTo>
                  <a:cubicBezTo>
                    <a:pt x="11700" y="1095"/>
                    <a:pt x="19133" y="7846"/>
                    <a:pt x="21099" y="16825"/>
                  </a:cubicBezTo>
                </a:path>
                <a:path w="21100" h="21446" stroke="0" extrusionOk="0">
                  <a:moveTo>
                    <a:pt x="2574" y="0"/>
                  </a:moveTo>
                  <a:cubicBezTo>
                    <a:pt x="11700" y="1095"/>
                    <a:pt x="19133" y="7846"/>
                    <a:pt x="21099" y="16825"/>
                  </a:cubicBezTo>
                  <a:lnTo>
                    <a:pt x="0" y="21446"/>
                  </a:lnTo>
                  <a:lnTo>
                    <a:pt x="257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81" name="Freeform 128"/>
            <p:cNvSpPr>
              <a:spLocks/>
            </p:cNvSpPr>
            <p:nvPr/>
          </p:nvSpPr>
          <p:spPr bwMode="auto">
            <a:xfrm>
              <a:off x="8502" y="5467"/>
              <a:ext cx="645" cy="127"/>
            </a:xfrm>
            <a:custGeom>
              <a:avLst/>
              <a:gdLst>
                <a:gd name="T0" fmla="*/ 0 w 2160"/>
                <a:gd name="T1" fmla="*/ 0 h 180"/>
                <a:gd name="T2" fmla="*/ 0 w 2160"/>
                <a:gd name="T3" fmla="*/ 1 h 180"/>
                <a:gd name="T4" fmla="*/ 0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78" name="Rectangle 130"/>
            <p:cNvSpPr>
              <a:spLocks noChangeArrowheads="1"/>
            </p:cNvSpPr>
            <p:nvPr/>
          </p:nvSpPr>
          <p:spPr bwMode="auto">
            <a:xfrm>
              <a:off x="8489" y="5002"/>
              <a:ext cx="181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008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УСЛУГИ ТРАНСПОРТНЫЕ</a:t>
              </a:r>
              <a:endParaRPr lang="ru-RU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7283" name="Freeform 131"/>
            <p:cNvSpPr>
              <a:spLocks/>
            </p:cNvSpPr>
            <p:nvPr/>
          </p:nvSpPr>
          <p:spPr bwMode="auto">
            <a:xfrm>
              <a:off x="8502" y="5464"/>
              <a:ext cx="606" cy="92"/>
            </a:xfrm>
            <a:custGeom>
              <a:avLst/>
              <a:gdLst>
                <a:gd name="T0" fmla="*/ 0 w 2160"/>
                <a:gd name="T1" fmla="*/ 0 h 180"/>
                <a:gd name="T2" fmla="*/ 0 w 2160"/>
                <a:gd name="T3" fmla="*/ 1 h 180"/>
                <a:gd name="T4" fmla="*/ 0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84" name="Line 133"/>
            <p:cNvSpPr>
              <a:spLocks noChangeShapeType="1"/>
            </p:cNvSpPr>
            <p:nvPr/>
          </p:nvSpPr>
          <p:spPr bwMode="auto">
            <a:xfrm>
              <a:off x="2143" y="5257"/>
              <a:ext cx="817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85" name="Line 134"/>
            <p:cNvSpPr>
              <a:spLocks noChangeShapeType="1"/>
            </p:cNvSpPr>
            <p:nvPr/>
          </p:nvSpPr>
          <p:spPr bwMode="auto">
            <a:xfrm flipV="1">
              <a:off x="9410" y="7311"/>
              <a:ext cx="202" cy="1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3457" y="5102"/>
              <a:ext cx="399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Aft>
                  <a:spcPts val="1200"/>
                </a:spcAft>
                <a:defRPr/>
              </a:pPr>
              <a:r>
                <a:rPr lang="ru-RU" sz="1000" b="1" dirty="0">
                  <a:solidFill>
                    <a:srgbClr val="000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 ТЕХНОЛОГИЧЕСКИЙ ПРОЦЕСС  ГОТОВАЯ ПРОДУКЦИЯ</a:t>
              </a:r>
              <a:endParaRPr lang="ru-RU" sz="1000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endParaRPr>
            </a:p>
            <a:p>
              <a:pPr eaLnBrk="1" hangingPunct="1">
                <a:defRPr/>
              </a:pP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7287" name="Line 137"/>
            <p:cNvSpPr>
              <a:spLocks noChangeShapeType="1"/>
            </p:cNvSpPr>
            <p:nvPr/>
          </p:nvSpPr>
          <p:spPr bwMode="auto">
            <a:xfrm flipV="1">
              <a:off x="3634" y="7106"/>
              <a:ext cx="315" cy="9"/>
            </a:xfrm>
            <a:prstGeom prst="line">
              <a:avLst/>
            </a:prstGeom>
            <a:noFill/>
            <a:ln w="57150">
              <a:pattFill prst="pct70">
                <a:fgClr>
                  <a:srgbClr val="000000"/>
                </a:fgClr>
                <a:bgClr>
                  <a:srgbClr val="FFFFFF"/>
                </a:bgClr>
              </a:patt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88" name="Freeform 138"/>
            <p:cNvSpPr>
              <a:spLocks/>
            </p:cNvSpPr>
            <p:nvPr/>
          </p:nvSpPr>
          <p:spPr bwMode="auto">
            <a:xfrm>
              <a:off x="2096" y="6780"/>
              <a:ext cx="1962" cy="215"/>
            </a:xfrm>
            <a:custGeom>
              <a:avLst/>
              <a:gdLst>
                <a:gd name="T0" fmla="*/ 1 w 2520"/>
                <a:gd name="T1" fmla="*/ 0 h 720"/>
                <a:gd name="T2" fmla="*/ 1 w 2520"/>
                <a:gd name="T3" fmla="*/ 0 h 720"/>
                <a:gd name="T4" fmla="*/ 0 w 2520"/>
                <a:gd name="T5" fmla="*/ 0 h 720"/>
                <a:gd name="T6" fmla="*/ 0 w 2520"/>
                <a:gd name="T7" fmla="*/ 0 h 720"/>
                <a:gd name="T8" fmla="*/ 1 w 2520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0" h="720">
                  <a:moveTo>
                    <a:pt x="2520" y="0"/>
                  </a:moveTo>
                  <a:lnTo>
                    <a:pt x="2520" y="180"/>
                  </a:lnTo>
                  <a:lnTo>
                    <a:pt x="0" y="180"/>
                  </a:lnTo>
                  <a:lnTo>
                    <a:pt x="0" y="720"/>
                  </a:lnTo>
                  <a:lnTo>
                    <a:pt x="360" y="720"/>
                  </a:lnTo>
                </a:path>
              </a:pathLst>
            </a:custGeom>
            <a:noFill/>
            <a:ln w="57150" cmpd="sng">
              <a:pattFill prst="pct70">
                <a:fgClr>
                  <a:srgbClr val="000000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89" name="Oval 139"/>
            <p:cNvSpPr>
              <a:spLocks noChangeArrowheads="1"/>
            </p:cNvSpPr>
            <p:nvPr/>
          </p:nvSpPr>
          <p:spPr bwMode="auto">
            <a:xfrm>
              <a:off x="9309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90" name="Oval 140"/>
            <p:cNvSpPr>
              <a:spLocks noChangeArrowheads="1"/>
            </p:cNvSpPr>
            <p:nvPr/>
          </p:nvSpPr>
          <p:spPr bwMode="auto">
            <a:xfrm>
              <a:off x="9511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91" name="Oval 141"/>
            <p:cNvSpPr>
              <a:spLocks noChangeArrowheads="1"/>
            </p:cNvSpPr>
            <p:nvPr/>
          </p:nvSpPr>
          <p:spPr bwMode="auto">
            <a:xfrm>
              <a:off x="8906" y="7311"/>
              <a:ext cx="99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92" name="Oval 142"/>
            <p:cNvSpPr>
              <a:spLocks noChangeArrowheads="1"/>
            </p:cNvSpPr>
            <p:nvPr/>
          </p:nvSpPr>
          <p:spPr bwMode="auto">
            <a:xfrm>
              <a:off x="8805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93" name="Oval 143"/>
            <p:cNvSpPr>
              <a:spLocks noChangeArrowheads="1"/>
            </p:cNvSpPr>
            <p:nvPr/>
          </p:nvSpPr>
          <p:spPr bwMode="auto">
            <a:xfrm>
              <a:off x="8704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94" name="AutoShape 144"/>
            <p:cNvSpPr>
              <a:spLocks noChangeArrowheads="1"/>
            </p:cNvSpPr>
            <p:nvPr/>
          </p:nvSpPr>
          <p:spPr bwMode="auto">
            <a:xfrm>
              <a:off x="5676" y="6113"/>
              <a:ext cx="1615" cy="559"/>
            </a:xfrm>
            <a:prstGeom prst="rightArrow">
              <a:avLst>
                <a:gd name="adj1" fmla="val 50000"/>
                <a:gd name="adj2" fmla="val 96597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CCFFFF"/>
                </a:gs>
              </a:gsLst>
              <a:lin ang="0" scaled="1"/>
            </a:gradFill>
            <a:ln w="9525">
              <a:pattFill prst="pct80">
                <a:fgClr>
                  <a:srgbClr val="FF0909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latin typeface="Arial Black" pitchFamily="34" charset="0"/>
                </a:rPr>
                <a:t>ТЕПЛОВАЯ ЭНЕРГИЯ</a:t>
              </a:r>
              <a:endParaRPr lang="ru-RU" altLang="ru-RU" sz="2400" b="1"/>
            </a:p>
          </p:txBody>
        </p:sp>
        <p:sp>
          <p:nvSpPr>
            <p:cNvPr id="7295" name="Rectangle 146"/>
            <p:cNvSpPr>
              <a:spLocks noChangeArrowheads="1"/>
            </p:cNvSpPr>
            <p:nvPr/>
          </p:nvSpPr>
          <p:spPr bwMode="auto">
            <a:xfrm>
              <a:off x="2042" y="5093"/>
              <a:ext cx="2118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ru-RU" altLang="ru-RU" sz="1000" b="1">
                  <a:solidFill>
                    <a:srgbClr val="000086"/>
                  </a:solidFill>
                  <a:latin typeface="Arial Black" pitchFamily="34" charset="0"/>
                  <a:cs typeface="Aharoni" pitchFamily="2" charset="-79"/>
                </a:rPr>
                <a:t>ИСХОДНЫЙ ПРОДУКТ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96" name="Arc 152"/>
            <p:cNvSpPr>
              <a:spLocks/>
            </p:cNvSpPr>
            <p:nvPr/>
          </p:nvSpPr>
          <p:spPr bwMode="auto">
            <a:xfrm rot="10235836">
              <a:off x="10040" y="5354"/>
              <a:ext cx="295" cy="203"/>
            </a:xfrm>
            <a:custGeom>
              <a:avLst/>
              <a:gdLst>
                <a:gd name="T0" fmla="*/ 0 w 19563"/>
                <a:gd name="T1" fmla="*/ 0 h 21600"/>
                <a:gd name="T2" fmla="*/ 0 w 19563"/>
                <a:gd name="T3" fmla="*/ 0 h 21600"/>
                <a:gd name="T4" fmla="*/ 0 w 195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63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8437" y="0"/>
                    <a:pt x="15878" y="4563"/>
                    <a:pt x="19562" y="11810"/>
                  </a:cubicBezTo>
                </a:path>
                <a:path w="19563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8437" y="0"/>
                    <a:pt x="15878" y="4563"/>
                    <a:pt x="19562" y="11810"/>
                  </a:cubicBezTo>
                  <a:lnTo>
                    <a:pt x="309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7" name="AutoShape 153" descr="Контурные ромбики"/>
            <p:cNvSpPr>
              <a:spLocks noChangeArrowheads="1"/>
            </p:cNvSpPr>
            <p:nvPr/>
          </p:nvSpPr>
          <p:spPr bwMode="auto">
            <a:xfrm>
              <a:off x="10016" y="5375"/>
              <a:ext cx="142" cy="553"/>
            </a:xfrm>
            <a:prstGeom prst="triangle">
              <a:avLst>
                <a:gd name="adj" fmla="val 58241"/>
              </a:avLst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98" name="Arc 154"/>
            <p:cNvSpPr>
              <a:spLocks/>
            </p:cNvSpPr>
            <p:nvPr/>
          </p:nvSpPr>
          <p:spPr bwMode="auto">
            <a:xfrm rot="10235836">
              <a:off x="10145" y="5270"/>
              <a:ext cx="171" cy="277"/>
            </a:xfrm>
            <a:custGeom>
              <a:avLst/>
              <a:gdLst>
                <a:gd name="T0" fmla="*/ 0 w 16736"/>
                <a:gd name="T1" fmla="*/ 0 h 21600"/>
                <a:gd name="T2" fmla="*/ 0 w 16736"/>
                <a:gd name="T3" fmla="*/ 0 h 21600"/>
                <a:gd name="T4" fmla="*/ 0 w 1673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736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6629" y="0"/>
                    <a:pt x="12632" y="2768"/>
                    <a:pt x="16736" y="7574"/>
                  </a:cubicBezTo>
                </a:path>
                <a:path w="16736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6629" y="0"/>
                    <a:pt x="12632" y="2768"/>
                    <a:pt x="16736" y="7574"/>
                  </a:cubicBezTo>
                  <a:lnTo>
                    <a:pt x="309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9" name="Line 155"/>
            <p:cNvSpPr>
              <a:spLocks noChangeShapeType="1"/>
            </p:cNvSpPr>
            <p:nvPr/>
          </p:nvSpPr>
          <p:spPr bwMode="auto">
            <a:xfrm>
              <a:off x="2132" y="5012"/>
              <a:ext cx="817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00" name="Line 156"/>
            <p:cNvSpPr>
              <a:spLocks noChangeShapeType="1"/>
            </p:cNvSpPr>
            <p:nvPr/>
          </p:nvSpPr>
          <p:spPr bwMode="auto">
            <a:xfrm>
              <a:off x="7291" y="5025"/>
              <a:ext cx="1" cy="2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01" name="Rectangle 157"/>
            <p:cNvSpPr>
              <a:spLocks noChangeArrowheads="1"/>
            </p:cNvSpPr>
            <p:nvPr/>
          </p:nvSpPr>
          <p:spPr bwMode="auto">
            <a:xfrm>
              <a:off x="2141" y="4706"/>
              <a:ext cx="8178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600"/>
            </a:p>
          </p:txBody>
        </p:sp>
        <p:sp>
          <p:nvSpPr>
            <p:cNvPr id="7302" name="Line 160"/>
            <p:cNvSpPr>
              <a:spLocks noChangeShapeType="1"/>
            </p:cNvSpPr>
            <p:nvPr/>
          </p:nvSpPr>
          <p:spPr bwMode="auto">
            <a:xfrm flipH="1">
              <a:off x="3687" y="5027"/>
              <a:ext cx="1" cy="23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03" name="Line 161"/>
            <p:cNvSpPr>
              <a:spLocks noChangeShapeType="1"/>
            </p:cNvSpPr>
            <p:nvPr/>
          </p:nvSpPr>
          <p:spPr bwMode="auto">
            <a:xfrm>
              <a:off x="8502" y="5025"/>
              <a:ext cx="1" cy="24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04" name="Line 162"/>
            <p:cNvSpPr>
              <a:spLocks noChangeShapeType="1"/>
            </p:cNvSpPr>
            <p:nvPr/>
          </p:nvSpPr>
          <p:spPr bwMode="auto">
            <a:xfrm>
              <a:off x="5674" y="5040"/>
              <a:ext cx="1" cy="24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05" name="Line 163"/>
            <p:cNvSpPr>
              <a:spLocks noChangeShapeType="1"/>
            </p:cNvSpPr>
            <p:nvPr/>
          </p:nvSpPr>
          <p:spPr bwMode="auto">
            <a:xfrm>
              <a:off x="2044" y="7402"/>
              <a:ext cx="8274" cy="2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84" name="Rectangle 136" descr="Белый мрамор"/>
            <p:cNvSpPr>
              <a:spLocks noChangeArrowheads="1"/>
            </p:cNvSpPr>
            <p:nvPr/>
          </p:nvSpPr>
          <p:spPr bwMode="auto">
            <a:xfrm>
              <a:off x="2374" y="6865"/>
              <a:ext cx="1262" cy="519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400" b="1" dirty="0" smtClean="0">
                <a:latin typeface="Arial Black" panose="020B0A04020102020204" pitchFamily="34" charset="0"/>
              </a:endParaRPr>
            </a:p>
            <a:p>
              <a:pPr algn="ctr" eaLnBrk="1" hangingPunct="1">
                <a:defRPr/>
              </a:pPr>
              <a:r>
                <a:rPr lang="ru-RU" altLang="ru-RU" sz="9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РАЗМЕЩЕННЫЕ </a:t>
              </a:r>
              <a:r>
                <a:rPr lang="ru-RU" altLang="ru-RU" sz="9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ОТХОДЫ ПРОИЗВОДСТВА</a:t>
              </a:r>
            </a:p>
            <a:p>
              <a:pPr algn="ctr" eaLnBrk="1" hangingPunct="1">
                <a:defRPr/>
              </a:pPr>
              <a:r>
                <a:rPr lang="ru-RU" altLang="ru-RU" sz="9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НА ЗОЛООТВАЛЕ</a:t>
              </a:r>
            </a:p>
          </p:txBody>
        </p:sp>
        <p:sp>
          <p:nvSpPr>
            <p:cNvPr id="2142" name="AutoShape 94"/>
            <p:cNvSpPr>
              <a:spLocks noChangeArrowheads="1"/>
            </p:cNvSpPr>
            <p:nvPr/>
          </p:nvSpPr>
          <p:spPr bwMode="auto">
            <a:xfrm>
              <a:off x="5680" y="5299"/>
              <a:ext cx="1608" cy="684"/>
            </a:xfrm>
            <a:prstGeom prst="rightArrow">
              <a:avLst>
                <a:gd name="adj1" fmla="val 50000"/>
                <a:gd name="adj2" fmla="val 78398"/>
              </a:avLst>
            </a:prstGeom>
            <a:gradFill rotWithShape="1">
              <a:gsLst>
                <a:gs pos="0">
                  <a:srgbClr val="FFFF66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pattFill prst="smGrid">
                <a:fgClr>
                  <a:srgbClr val="FF0000"/>
                </a:fgClr>
                <a:bgClr>
                  <a:srgbClr val="FFFFFF"/>
                </a:bgClr>
              </a:patt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ru-RU" sz="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Arial" charset="0"/>
              </a:endParaRPr>
            </a:p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  <a:cs typeface="Arial" charset="0"/>
                </a:rPr>
                <a:t>ЭЛЕКТРИЧЕСКАЯ </a:t>
              </a:r>
            </a:p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  <a:cs typeface="Arial" charset="0"/>
                </a:rPr>
                <a:t>ЭНЕРГИЯ</a:t>
              </a:r>
              <a:endParaRPr lang="ru-RU" sz="20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7" name="Половина рамки 6"/>
          <p:cNvSpPr/>
          <p:nvPr/>
        </p:nvSpPr>
        <p:spPr>
          <a:xfrm>
            <a:off x="8128000" y="4206875"/>
            <a:ext cx="215900" cy="92075"/>
          </a:xfrm>
          <a:prstGeom prst="halfFram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-3175" y="-19050"/>
            <a:ext cx="9156700" cy="736600"/>
          </a:xfrm>
          <a:prstGeom prst="rect">
            <a:avLst/>
          </a:prstGeom>
          <a:solidFill>
            <a:srgbClr val="C6FA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anose="020B0A04020102020204" pitchFamily="34" charset="0"/>
              </a:rPr>
              <a:t>СХЕМА  </a:t>
            </a:r>
          </a:p>
          <a:p>
            <a:pPr algn="ctr" eaLnBrk="1" hangingPunct="1">
              <a:defRPr/>
            </a:pPr>
            <a:r>
              <a:rPr lang="ru-RU" sz="1600" b="1" dirty="0">
                <a:solidFill>
                  <a:schemeClr val="tx2"/>
                </a:solidFill>
                <a:latin typeface="Arial Black" panose="020B0A04020102020204" pitchFamily="34" charset="0"/>
              </a:rPr>
              <a:t>ПРОЦЕССНОГО ПОДХОДА В ПРОИЗВОДСТВЕ УГОЛЬНЫХ ТЭС С ОРГАНИЗАЦИЕЙ ПЕРЕРАБОТКИ (РЕУТИЛИЗАЦИИ) НАКОПЛЕННЫХ ОТХОДОВ </a:t>
            </a:r>
            <a:endParaRPr lang="ru-RU" sz="20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 rot="10800000">
            <a:off x="7327900" y="4262438"/>
            <a:ext cx="823913" cy="131762"/>
          </a:xfrm>
          <a:prstGeom prst="snip1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702550" y="4459288"/>
            <a:ext cx="2238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6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817563"/>
            <a:ext cx="12747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88" y="811213"/>
            <a:ext cx="15176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Прямоугольник 7"/>
          <p:cNvSpPr>
            <a:spLocks noChangeArrowheads="1"/>
          </p:cNvSpPr>
          <p:nvPr/>
        </p:nvSpPr>
        <p:spPr bwMode="auto">
          <a:xfrm>
            <a:off x="2225675" y="817563"/>
            <a:ext cx="1339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FF0000"/>
                </a:solidFill>
              </a:rPr>
              <a:t>(ДЕЯТЕЛЬНОСТЬ</a:t>
            </a:r>
            <a:r>
              <a:rPr lang="ru-RU" altLang="ru-RU" sz="900" b="1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7179" name="Group 86"/>
          <p:cNvGrpSpPr>
            <a:grpSpLocks noChangeAspect="1"/>
          </p:cNvGrpSpPr>
          <p:nvPr/>
        </p:nvGrpSpPr>
        <p:grpSpPr bwMode="auto">
          <a:xfrm>
            <a:off x="3175" y="-998538"/>
            <a:ext cx="9182100" cy="5616576"/>
            <a:chOff x="2044" y="3812"/>
            <a:chExt cx="8325" cy="3643"/>
          </a:xfrm>
        </p:grpSpPr>
        <p:sp>
          <p:nvSpPr>
            <p:cNvPr id="7180" name="AutoShape 158"/>
            <p:cNvSpPr>
              <a:spLocks noChangeArrowheads="1"/>
            </p:cNvSpPr>
            <p:nvPr/>
          </p:nvSpPr>
          <p:spPr bwMode="auto">
            <a:xfrm>
              <a:off x="5542" y="6876"/>
              <a:ext cx="1752" cy="509"/>
            </a:xfrm>
            <a:prstGeom prst="rightArrow">
              <a:avLst>
                <a:gd name="adj1" fmla="val 50000"/>
                <a:gd name="adj2" fmla="val 102385"/>
              </a:avLst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pattFill prst="pct60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ru-RU" altLang="ru-RU" sz="500" b="1">
                <a:latin typeface="Arial Black" pitchFamily="34" charset="0"/>
              </a:endParaRPr>
            </a:p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latin typeface="Arial Black" pitchFamily="34" charset="0"/>
                </a:rPr>
                <a:t>ТЕХНОГЕННЫЙ ГРУНТ</a:t>
              </a:r>
            </a:p>
          </p:txBody>
        </p:sp>
        <p:sp>
          <p:nvSpPr>
            <p:cNvPr id="80" name="Rectangle 159" descr="Белый мрамор"/>
            <p:cNvSpPr>
              <a:spLocks noChangeArrowheads="1"/>
            </p:cNvSpPr>
            <p:nvPr/>
          </p:nvSpPr>
          <p:spPr bwMode="auto">
            <a:xfrm>
              <a:off x="3938" y="6890"/>
              <a:ext cx="1696" cy="479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РЕУТИЛИЗАЦИЯ МАТЕРИАЛОВ ЗОЛОШЛАКОВЫХ ИЗ  ОТХОДОВ ПРОИЗВОДСТВА</a:t>
              </a:r>
            </a:p>
            <a:p>
              <a:pPr algn="ctr" eaLnBrk="1" hangingPunct="1">
                <a:defRPr/>
              </a:pPr>
              <a:endParaRPr lang="ru-RU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7182" name="AutoShape 88"/>
            <p:cNvSpPr>
              <a:spLocks noChangeArrowheads="1"/>
            </p:cNvSpPr>
            <p:nvPr/>
          </p:nvSpPr>
          <p:spPr bwMode="auto">
            <a:xfrm>
              <a:off x="2143" y="6112"/>
              <a:ext cx="1939" cy="555"/>
            </a:xfrm>
            <a:prstGeom prst="triangle">
              <a:avLst>
                <a:gd name="adj" fmla="val 56361"/>
              </a:avLst>
            </a:prstGeom>
            <a:gradFill rotWithShape="1">
              <a:gsLst>
                <a:gs pos="0">
                  <a:srgbClr val="A7A7A7"/>
                </a:gs>
                <a:gs pos="100000">
                  <a:srgbClr val="000000"/>
                </a:gs>
              </a:gsLst>
              <a:lin ang="5400000" scaled="1"/>
            </a:gradFill>
            <a:ln w="9525">
              <a:pattFill prst="sphere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83" name="Line 89"/>
            <p:cNvSpPr>
              <a:spLocks noChangeShapeType="1"/>
            </p:cNvSpPr>
            <p:nvPr/>
          </p:nvSpPr>
          <p:spPr bwMode="auto">
            <a:xfrm flipV="1">
              <a:off x="5676" y="6009"/>
              <a:ext cx="4642" cy="1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AutoShape 90"/>
            <p:cNvSpPr>
              <a:spLocks noChangeArrowheads="1"/>
            </p:cNvSpPr>
            <p:nvPr/>
          </p:nvSpPr>
          <p:spPr bwMode="auto">
            <a:xfrm>
              <a:off x="2143" y="6205"/>
              <a:ext cx="1514" cy="461"/>
            </a:xfrm>
            <a:prstGeom prst="triangle">
              <a:avLst>
                <a:gd name="adj" fmla="val 39630"/>
              </a:avLst>
            </a:prstGeom>
            <a:gradFill rotWithShape="1">
              <a:gsLst>
                <a:gs pos="0">
                  <a:srgbClr val="A7A7A7"/>
                </a:gs>
                <a:gs pos="100000">
                  <a:srgbClr val="000000"/>
                </a:gs>
              </a:gsLst>
              <a:lin ang="5400000" scaled="1"/>
            </a:gradFill>
            <a:ln w="9525">
              <a:pattFill prst="sphere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85" name="AutoShape 92"/>
            <p:cNvSpPr>
              <a:spLocks noChangeArrowheads="1"/>
            </p:cNvSpPr>
            <p:nvPr/>
          </p:nvSpPr>
          <p:spPr bwMode="auto">
            <a:xfrm rot="10800000">
              <a:off x="9208" y="7278"/>
              <a:ext cx="404" cy="133"/>
            </a:xfrm>
            <a:prstGeom prst="rightArrow">
              <a:avLst>
                <a:gd name="adj1" fmla="val 28491"/>
                <a:gd name="adj2" fmla="val 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86" name="AutoShape 93"/>
            <p:cNvSpPr>
              <a:spLocks noChangeArrowheads="1"/>
            </p:cNvSpPr>
            <p:nvPr/>
          </p:nvSpPr>
          <p:spPr bwMode="auto">
            <a:xfrm rot="10800000">
              <a:off x="2143" y="6626"/>
              <a:ext cx="706" cy="140"/>
            </a:xfrm>
            <a:prstGeom prst="rightArrow">
              <a:avLst>
                <a:gd name="adj1" fmla="val 28491"/>
                <a:gd name="adj2" fmla="val 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87" name="Line 95"/>
            <p:cNvSpPr>
              <a:spLocks noChangeShapeType="1"/>
            </p:cNvSpPr>
            <p:nvPr/>
          </p:nvSpPr>
          <p:spPr bwMode="auto">
            <a:xfrm flipV="1">
              <a:off x="2143" y="6758"/>
              <a:ext cx="1615" cy="8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Rectangle 96"/>
            <p:cNvSpPr>
              <a:spLocks noChangeArrowheads="1"/>
            </p:cNvSpPr>
            <p:nvPr/>
          </p:nvSpPr>
          <p:spPr bwMode="auto">
            <a:xfrm>
              <a:off x="2142" y="6452"/>
              <a:ext cx="846" cy="174"/>
            </a:xfrm>
            <a:prstGeom prst="rect">
              <a:avLst/>
            </a:prstGeom>
            <a:gradFill rotWithShape="1">
              <a:gsLst>
                <a:gs pos="0">
                  <a:srgbClr val="696969"/>
                </a:gs>
                <a:gs pos="100000">
                  <a:srgbClr val="78583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УГОЛЬ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7189" name="Line 97"/>
            <p:cNvSpPr>
              <a:spLocks noChangeShapeType="1"/>
            </p:cNvSpPr>
            <p:nvPr/>
          </p:nvSpPr>
          <p:spPr bwMode="auto">
            <a:xfrm>
              <a:off x="2143" y="6626"/>
              <a:ext cx="908" cy="9"/>
            </a:xfrm>
            <a:prstGeom prst="line">
              <a:avLst/>
            </a:prstGeom>
            <a:noFill/>
            <a:ln w="19050">
              <a:solidFill>
                <a:srgbClr val="5F595E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AutoShape 98" descr="Контурные ромбики"/>
            <p:cNvSpPr>
              <a:spLocks noChangeArrowheads="1"/>
            </p:cNvSpPr>
            <p:nvPr/>
          </p:nvSpPr>
          <p:spPr bwMode="auto">
            <a:xfrm>
              <a:off x="9007" y="5375"/>
              <a:ext cx="140" cy="558"/>
            </a:xfrm>
            <a:prstGeom prst="triangle">
              <a:avLst>
                <a:gd name="adj" fmla="val 58241"/>
              </a:avLst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91" name="Line 99"/>
            <p:cNvSpPr>
              <a:spLocks noChangeShapeType="1"/>
            </p:cNvSpPr>
            <p:nvPr/>
          </p:nvSpPr>
          <p:spPr bwMode="auto">
            <a:xfrm>
              <a:off x="9007" y="5464"/>
              <a:ext cx="140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Line 100"/>
            <p:cNvSpPr>
              <a:spLocks noChangeShapeType="1"/>
            </p:cNvSpPr>
            <p:nvPr/>
          </p:nvSpPr>
          <p:spPr bwMode="auto">
            <a:xfrm>
              <a:off x="5871" y="6756"/>
              <a:ext cx="4441" cy="1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101"/>
            <p:cNvSpPr>
              <a:spLocks noChangeShapeType="1"/>
            </p:cNvSpPr>
            <p:nvPr/>
          </p:nvSpPr>
          <p:spPr bwMode="auto">
            <a:xfrm flipH="1">
              <a:off x="10016" y="5464"/>
              <a:ext cx="141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Arc 102"/>
            <p:cNvSpPr>
              <a:spLocks/>
            </p:cNvSpPr>
            <p:nvPr/>
          </p:nvSpPr>
          <p:spPr bwMode="auto">
            <a:xfrm rot="5400000">
              <a:off x="8723" y="4203"/>
              <a:ext cx="1809" cy="1027"/>
            </a:xfrm>
            <a:custGeom>
              <a:avLst/>
              <a:gdLst>
                <a:gd name="T0" fmla="*/ 0 w 21600"/>
                <a:gd name="T1" fmla="*/ 0 h 18493"/>
                <a:gd name="T2" fmla="*/ 0 w 21600"/>
                <a:gd name="T3" fmla="*/ 0 h 18493"/>
                <a:gd name="T4" fmla="*/ 0 w 21600"/>
                <a:gd name="T5" fmla="*/ 0 h 18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8493" fill="none" extrusionOk="0">
                  <a:moveTo>
                    <a:pt x="19547" y="-1"/>
                  </a:moveTo>
                  <a:cubicBezTo>
                    <a:pt x="20899" y="2874"/>
                    <a:pt x="21600" y="6012"/>
                    <a:pt x="21600" y="9190"/>
                  </a:cubicBezTo>
                  <a:cubicBezTo>
                    <a:pt x="21600" y="12409"/>
                    <a:pt x="20880" y="15587"/>
                    <a:pt x="19493" y="18492"/>
                  </a:cubicBezTo>
                </a:path>
                <a:path w="21600" h="18493" stroke="0" extrusionOk="0">
                  <a:moveTo>
                    <a:pt x="19547" y="-1"/>
                  </a:moveTo>
                  <a:cubicBezTo>
                    <a:pt x="20899" y="2874"/>
                    <a:pt x="21600" y="6012"/>
                    <a:pt x="21600" y="9190"/>
                  </a:cubicBezTo>
                  <a:cubicBezTo>
                    <a:pt x="21600" y="12409"/>
                    <a:pt x="20880" y="15587"/>
                    <a:pt x="19493" y="18492"/>
                  </a:cubicBezTo>
                  <a:lnTo>
                    <a:pt x="0" y="9190"/>
                  </a:lnTo>
                  <a:lnTo>
                    <a:pt x="19547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Arc 103"/>
            <p:cNvSpPr>
              <a:spLocks/>
            </p:cNvSpPr>
            <p:nvPr/>
          </p:nvSpPr>
          <p:spPr bwMode="auto">
            <a:xfrm rot="9592559">
              <a:off x="9011" y="5011"/>
              <a:ext cx="941" cy="647"/>
            </a:xfrm>
            <a:custGeom>
              <a:avLst/>
              <a:gdLst>
                <a:gd name="T0" fmla="*/ 0 w 22011"/>
                <a:gd name="T1" fmla="*/ 0 h 21600"/>
                <a:gd name="T2" fmla="*/ 0 w 22011"/>
                <a:gd name="T3" fmla="*/ 0 h 21600"/>
                <a:gd name="T4" fmla="*/ 0 w 2201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11" h="21600" fill="none" extrusionOk="0">
                  <a:moveTo>
                    <a:pt x="0" y="362"/>
                  </a:moveTo>
                  <a:cubicBezTo>
                    <a:pt x="1299" y="121"/>
                    <a:pt x="2618" y="-1"/>
                    <a:pt x="3940" y="0"/>
                  </a:cubicBezTo>
                  <a:cubicBezTo>
                    <a:pt x="11225" y="0"/>
                    <a:pt x="18020" y="3672"/>
                    <a:pt x="22011" y="9767"/>
                  </a:cubicBezTo>
                </a:path>
                <a:path w="22011" h="21600" stroke="0" extrusionOk="0">
                  <a:moveTo>
                    <a:pt x="0" y="362"/>
                  </a:moveTo>
                  <a:cubicBezTo>
                    <a:pt x="1299" y="121"/>
                    <a:pt x="2618" y="-1"/>
                    <a:pt x="3940" y="0"/>
                  </a:cubicBezTo>
                  <a:cubicBezTo>
                    <a:pt x="11225" y="0"/>
                    <a:pt x="18020" y="3672"/>
                    <a:pt x="22011" y="9767"/>
                  </a:cubicBezTo>
                  <a:lnTo>
                    <a:pt x="3940" y="21600"/>
                  </a:lnTo>
                  <a:lnTo>
                    <a:pt x="0" y="36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AutoShape 104"/>
            <p:cNvSpPr>
              <a:spLocks noChangeArrowheads="1"/>
            </p:cNvSpPr>
            <p:nvPr/>
          </p:nvSpPr>
          <p:spPr bwMode="auto">
            <a:xfrm rot="-5400000">
              <a:off x="10017" y="5835"/>
              <a:ext cx="140" cy="141"/>
            </a:xfrm>
            <a:prstGeom prst="chevron">
              <a:avLst>
                <a:gd name="adj" fmla="val 4643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97" name="AutoShape 105"/>
            <p:cNvSpPr>
              <a:spLocks noChangeArrowheads="1"/>
            </p:cNvSpPr>
            <p:nvPr/>
          </p:nvSpPr>
          <p:spPr bwMode="auto">
            <a:xfrm rot="-5400000">
              <a:off x="9007" y="5836"/>
              <a:ext cx="140" cy="139"/>
            </a:xfrm>
            <a:prstGeom prst="chevron">
              <a:avLst>
                <a:gd name="adj" fmla="val 467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198" name="Freeform 106"/>
            <p:cNvSpPr>
              <a:spLocks/>
            </p:cNvSpPr>
            <p:nvPr/>
          </p:nvSpPr>
          <p:spPr bwMode="auto">
            <a:xfrm>
              <a:off x="9007" y="5467"/>
              <a:ext cx="1150" cy="181"/>
            </a:xfrm>
            <a:custGeom>
              <a:avLst/>
              <a:gdLst>
                <a:gd name="T0" fmla="*/ 0 w 2160"/>
                <a:gd name="T1" fmla="*/ 0 h 180"/>
                <a:gd name="T2" fmla="*/ 1 w 2160"/>
                <a:gd name="T3" fmla="*/ 218 h 180"/>
                <a:gd name="T4" fmla="*/ 1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Rectangle 107"/>
            <p:cNvSpPr>
              <a:spLocks noChangeArrowheads="1"/>
            </p:cNvSpPr>
            <p:nvPr/>
          </p:nvSpPr>
          <p:spPr bwMode="auto">
            <a:xfrm>
              <a:off x="7243" y="6941"/>
              <a:ext cx="1382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900"/>
            </a:p>
          </p:txBody>
        </p:sp>
        <p:sp>
          <p:nvSpPr>
            <p:cNvPr id="7200" name="Rectangle 108"/>
            <p:cNvSpPr>
              <a:spLocks noChangeArrowheads="1"/>
            </p:cNvSpPr>
            <p:nvPr/>
          </p:nvSpPr>
          <p:spPr bwMode="auto">
            <a:xfrm>
              <a:off x="7216" y="5519"/>
              <a:ext cx="135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900"/>
            </a:p>
          </p:txBody>
        </p:sp>
        <p:sp>
          <p:nvSpPr>
            <p:cNvPr id="7201" name="Rectangle 109"/>
            <p:cNvSpPr>
              <a:spLocks noChangeArrowheads="1"/>
            </p:cNvSpPr>
            <p:nvPr/>
          </p:nvSpPr>
          <p:spPr bwMode="auto">
            <a:xfrm>
              <a:off x="7275" y="6232"/>
              <a:ext cx="126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900" b="1">
                <a:solidFill>
                  <a:srgbClr val="2A5220"/>
                </a:solidFill>
                <a:latin typeface="Arial Black" pitchFamily="34" charset="0"/>
              </a:endParaRPr>
            </a:p>
          </p:txBody>
        </p:sp>
        <p:sp>
          <p:nvSpPr>
            <p:cNvPr id="7202" name="Line 110"/>
            <p:cNvSpPr>
              <a:spLocks noChangeShapeType="1"/>
            </p:cNvSpPr>
            <p:nvPr/>
          </p:nvSpPr>
          <p:spPr bwMode="auto">
            <a:xfrm flipV="1">
              <a:off x="9612" y="6297"/>
              <a:ext cx="202" cy="1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Freeform 111"/>
            <p:cNvSpPr>
              <a:spLocks/>
            </p:cNvSpPr>
            <p:nvPr/>
          </p:nvSpPr>
          <p:spPr bwMode="auto">
            <a:xfrm>
              <a:off x="8502" y="6377"/>
              <a:ext cx="1706" cy="121"/>
            </a:xfrm>
            <a:custGeom>
              <a:avLst/>
              <a:gdLst>
                <a:gd name="T0" fmla="*/ 0 w 1980"/>
                <a:gd name="T1" fmla="*/ 1 h 180"/>
                <a:gd name="T2" fmla="*/ 3 w 1980"/>
                <a:gd name="T3" fmla="*/ 1 h 180"/>
                <a:gd name="T4" fmla="*/ 3 w 1980"/>
                <a:gd name="T5" fmla="*/ 0 h 180"/>
                <a:gd name="T6" fmla="*/ 7 w 1980"/>
                <a:gd name="T7" fmla="*/ 0 h 180"/>
                <a:gd name="T8" fmla="*/ 7 w 1980"/>
                <a:gd name="T9" fmla="*/ 1 h 180"/>
                <a:gd name="T10" fmla="*/ 16 w 1980"/>
                <a:gd name="T11" fmla="*/ 1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80" h="180">
                  <a:moveTo>
                    <a:pt x="0" y="180"/>
                  </a:moveTo>
                  <a:lnTo>
                    <a:pt x="360" y="180"/>
                  </a:lnTo>
                  <a:lnTo>
                    <a:pt x="360" y="0"/>
                  </a:lnTo>
                  <a:lnTo>
                    <a:pt x="900" y="0"/>
                  </a:lnTo>
                  <a:lnTo>
                    <a:pt x="900" y="180"/>
                  </a:lnTo>
                  <a:lnTo>
                    <a:pt x="1980" y="180"/>
                  </a:lnTo>
                </a:path>
              </a:pathLst>
            </a:custGeom>
            <a:noFill/>
            <a:ln w="114300" cmpd="sng">
              <a:pattFill prst="dkVert">
                <a:fgClr>
                  <a:srgbClr val="5E5E5E"/>
                </a:fgClr>
                <a:bgClr>
                  <a:srgbClr val="333333"/>
                </a:bgClr>
              </a:patt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Line 112"/>
            <p:cNvSpPr>
              <a:spLocks noChangeShapeType="1"/>
            </p:cNvSpPr>
            <p:nvPr/>
          </p:nvSpPr>
          <p:spPr bwMode="auto">
            <a:xfrm>
              <a:off x="9713" y="6297"/>
              <a:ext cx="1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Oval 113"/>
            <p:cNvSpPr>
              <a:spLocks noChangeArrowheads="1"/>
            </p:cNvSpPr>
            <p:nvPr/>
          </p:nvSpPr>
          <p:spPr bwMode="auto">
            <a:xfrm>
              <a:off x="9612" y="6389"/>
              <a:ext cx="202" cy="1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05" name="AutoShape 114"/>
            <p:cNvSpPr>
              <a:spLocks noChangeArrowheads="1"/>
            </p:cNvSpPr>
            <p:nvPr/>
          </p:nvSpPr>
          <p:spPr bwMode="auto">
            <a:xfrm rot="350150">
              <a:off x="3629" y="5667"/>
              <a:ext cx="1195" cy="382"/>
            </a:xfrm>
            <a:prstGeom prst="cloudCallout">
              <a:avLst>
                <a:gd name="adj1" fmla="val -21639"/>
                <a:gd name="adj2" fmla="val 61806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pct70">
                    <a:fgClr>
                      <a:srgbClr val="00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1800" dirty="0" smtClean="0"/>
            </a:p>
          </p:txBody>
        </p:sp>
        <p:sp>
          <p:nvSpPr>
            <p:cNvPr id="7207" name="Rectangle 115"/>
            <p:cNvSpPr>
              <a:spLocks noChangeArrowheads="1"/>
            </p:cNvSpPr>
            <p:nvPr/>
          </p:nvSpPr>
          <p:spPr bwMode="auto">
            <a:xfrm>
              <a:off x="8884" y="5230"/>
              <a:ext cx="1477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solidFill>
                    <a:srgbClr val="003300"/>
                  </a:solidFill>
                  <a:latin typeface="Arial Black" pitchFamily="34" charset="0"/>
                </a:rPr>
                <a:t>Транспорт электро-энергии</a:t>
              </a:r>
              <a:endParaRPr lang="ru-RU" altLang="ru-RU" sz="1200">
                <a:latin typeface="Arial Black" pitchFamily="34" charset="0"/>
              </a:endParaRPr>
            </a:p>
          </p:txBody>
        </p:sp>
        <p:sp>
          <p:nvSpPr>
            <p:cNvPr id="7208" name="Oval 116"/>
            <p:cNvSpPr>
              <a:spLocks noChangeArrowheads="1"/>
            </p:cNvSpPr>
            <p:nvPr/>
          </p:nvSpPr>
          <p:spPr bwMode="auto">
            <a:xfrm>
              <a:off x="9208" y="7311"/>
              <a:ext cx="101" cy="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09" name="AutoShape 117"/>
            <p:cNvSpPr>
              <a:spLocks noChangeArrowheads="1"/>
            </p:cNvSpPr>
            <p:nvPr/>
          </p:nvSpPr>
          <p:spPr bwMode="auto">
            <a:xfrm rot="5400000">
              <a:off x="9515" y="7214"/>
              <a:ext cx="93" cy="101"/>
            </a:xfrm>
            <a:prstGeom prst="flowChartManualInput">
              <a:avLst/>
            </a:prstGeom>
            <a:solidFill>
              <a:srgbClr val="CCFF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10" name="Oval 118"/>
            <p:cNvSpPr>
              <a:spLocks noChangeArrowheads="1"/>
            </p:cNvSpPr>
            <p:nvPr/>
          </p:nvSpPr>
          <p:spPr bwMode="auto">
            <a:xfrm>
              <a:off x="2143" y="6626"/>
              <a:ext cx="142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11" name="Oval 119"/>
            <p:cNvSpPr>
              <a:spLocks noChangeArrowheads="1"/>
            </p:cNvSpPr>
            <p:nvPr/>
          </p:nvSpPr>
          <p:spPr bwMode="auto">
            <a:xfrm>
              <a:off x="2284" y="6626"/>
              <a:ext cx="141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12" name="Oval 120"/>
            <p:cNvSpPr>
              <a:spLocks noChangeArrowheads="1"/>
            </p:cNvSpPr>
            <p:nvPr/>
          </p:nvSpPr>
          <p:spPr bwMode="auto">
            <a:xfrm>
              <a:off x="2849" y="6626"/>
              <a:ext cx="141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13" name="Oval 121"/>
            <p:cNvSpPr>
              <a:spLocks noChangeArrowheads="1"/>
            </p:cNvSpPr>
            <p:nvPr/>
          </p:nvSpPr>
          <p:spPr bwMode="auto">
            <a:xfrm>
              <a:off x="2708" y="6626"/>
              <a:ext cx="142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13" name="Rectangle 122"/>
            <p:cNvSpPr>
              <a:spLocks noChangeArrowheads="1"/>
            </p:cNvSpPr>
            <p:nvPr/>
          </p:nvSpPr>
          <p:spPr bwMode="auto">
            <a:xfrm>
              <a:off x="8449" y="6818"/>
              <a:ext cx="1920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r>
                <a:rPr lang="ru-RU" sz="11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        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pic>
          <p:nvPicPr>
            <p:cNvPr id="7215" name="Picture 123" descr="ежегодный прирост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6" y="5515"/>
              <a:ext cx="2475" cy="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16" name="Rectangle 124"/>
            <p:cNvSpPr>
              <a:spLocks noChangeArrowheads="1"/>
            </p:cNvSpPr>
            <p:nvPr/>
          </p:nvSpPr>
          <p:spPr bwMode="auto">
            <a:xfrm>
              <a:off x="8602" y="6020"/>
              <a:ext cx="141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17" name="Arc 127"/>
            <p:cNvSpPr>
              <a:spLocks/>
            </p:cNvSpPr>
            <p:nvPr/>
          </p:nvSpPr>
          <p:spPr bwMode="auto">
            <a:xfrm rot="8976388">
              <a:off x="8499" y="5311"/>
              <a:ext cx="523" cy="260"/>
            </a:xfrm>
            <a:custGeom>
              <a:avLst/>
              <a:gdLst>
                <a:gd name="T0" fmla="*/ 0 w 21100"/>
                <a:gd name="T1" fmla="*/ 0 h 21446"/>
                <a:gd name="T2" fmla="*/ 0 w 21100"/>
                <a:gd name="T3" fmla="*/ 0 h 21446"/>
                <a:gd name="T4" fmla="*/ 0 w 21100"/>
                <a:gd name="T5" fmla="*/ 0 h 214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00" h="21446" fill="none" extrusionOk="0">
                  <a:moveTo>
                    <a:pt x="2574" y="0"/>
                  </a:moveTo>
                  <a:cubicBezTo>
                    <a:pt x="11700" y="1095"/>
                    <a:pt x="19133" y="7846"/>
                    <a:pt x="21099" y="16825"/>
                  </a:cubicBezTo>
                </a:path>
                <a:path w="21100" h="21446" stroke="0" extrusionOk="0">
                  <a:moveTo>
                    <a:pt x="2574" y="0"/>
                  </a:moveTo>
                  <a:cubicBezTo>
                    <a:pt x="11700" y="1095"/>
                    <a:pt x="19133" y="7846"/>
                    <a:pt x="21099" y="16825"/>
                  </a:cubicBezTo>
                  <a:lnTo>
                    <a:pt x="0" y="21446"/>
                  </a:lnTo>
                  <a:lnTo>
                    <a:pt x="257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18" name="Freeform 128"/>
            <p:cNvSpPr>
              <a:spLocks/>
            </p:cNvSpPr>
            <p:nvPr/>
          </p:nvSpPr>
          <p:spPr bwMode="auto">
            <a:xfrm>
              <a:off x="8502" y="5467"/>
              <a:ext cx="645" cy="127"/>
            </a:xfrm>
            <a:custGeom>
              <a:avLst/>
              <a:gdLst>
                <a:gd name="T0" fmla="*/ 0 w 2160"/>
                <a:gd name="T1" fmla="*/ 0 h 180"/>
                <a:gd name="T2" fmla="*/ 0 w 2160"/>
                <a:gd name="T3" fmla="*/ 1 h 180"/>
                <a:gd name="T4" fmla="*/ 0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131"/>
            <p:cNvSpPr>
              <a:spLocks/>
            </p:cNvSpPr>
            <p:nvPr/>
          </p:nvSpPr>
          <p:spPr bwMode="auto">
            <a:xfrm>
              <a:off x="8502" y="5464"/>
              <a:ext cx="606" cy="92"/>
            </a:xfrm>
            <a:custGeom>
              <a:avLst/>
              <a:gdLst>
                <a:gd name="T0" fmla="*/ 0 w 2160"/>
                <a:gd name="T1" fmla="*/ 0 h 180"/>
                <a:gd name="T2" fmla="*/ 0 w 2160"/>
                <a:gd name="T3" fmla="*/ 1 h 180"/>
                <a:gd name="T4" fmla="*/ 0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Line 133"/>
            <p:cNvSpPr>
              <a:spLocks noChangeShapeType="1"/>
            </p:cNvSpPr>
            <p:nvPr/>
          </p:nvSpPr>
          <p:spPr bwMode="auto">
            <a:xfrm>
              <a:off x="2134" y="5257"/>
              <a:ext cx="817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Line 134"/>
            <p:cNvSpPr>
              <a:spLocks noChangeShapeType="1"/>
            </p:cNvSpPr>
            <p:nvPr/>
          </p:nvSpPr>
          <p:spPr bwMode="auto">
            <a:xfrm flipV="1">
              <a:off x="9410" y="7311"/>
              <a:ext cx="202" cy="1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Line 137"/>
            <p:cNvSpPr>
              <a:spLocks noChangeShapeType="1"/>
            </p:cNvSpPr>
            <p:nvPr/>
          </p:nvSpPr>
          <p:spPr bwMode="auto">
            <a:xfrm flipV="1">
              <a:off x="3634" y="7106"/>
              <a:ext cx="315" cy="9"/>
            </a:xfrm>
            <a:prstGeom prst="line">
              <a:avLst/>
            </a:prstGeom>
            <a:noFill/>
            <a:ln w="57150">
              <a:pattFill prst="pct70">
                <a:fgClr>
                  <a:srgbClr val="000000"/>
                </a:fgClr>
                <a:bgClr>
                  <a:srgbClr val="FFFFFF"/>
                </a:bgClr>
              </a:patt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Freeform 138"/>
            <p:cNvSpPr>
              <a:spLocks/>
            </p:cNvSpPr>
            <p:nvPr/>
          </p:nvSpPr>
          <p:spPr bwMode="auto">
            <a:xfrm>
              <a:off x="2096" y="6780"/>
              <a:ext cx="1962" cy="215"/>
            </a:xfrm>
            <a:custGeom>
              <a:avLst/>
              <a:gdLst>
                <a:gd name="T0" fmla="*/ 1 w 2520"/>
                <a:gd name="T1" fmla="*/ 0 h 720"/>
                <a:gd name="T2" fmla="*/ 1 w 2520"/>
                <a:gd name="T3" fmla="*/ 0 h 720"/>
                <a:gd name="T4" fmla="*/ 0 w 2520"/>
                <a:gd name="T5" fmla="*/ 0 h 720"/>
                <a:gd name="T6" fmla="*/ 0 w 2520"/>
                <a:gd name="T7" fmla="*/ 0 h 720"/>
                <a:gd name="T8" fmla="*/ 1 w 2520"/>
                <a:gd name="T9" fmla="*/ 0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0" h="720">
                  <a:moveTo>
                    <a:pt x="2520" y="0"/>
                  </a:moveTo>
                  <a:lnTo>
                    <a:pt x="2520" y="180"/>
                  </a:lnTo>
                  <a:lnTo>
                    <a:pt x="0" y="180"/>
                  </a:lnTo>
                  <a:lnTo>
                    <a:pt x="0" y="720"/>
                  </a:lnTo>
                  <a:lnTo>
                    <a:pt x="360" y="720"/>
                  </a:lnTo>
                </a:path>
              </a:pathLst>
            </a:custGeom>
            <a:noFill/>
            <a:ln w="57150" cmpd="sng">
              <a:pattFill prst="pct70">
                <a:fgClr>
                  <a:srgbClr val="000000"/>
                </a:fgClr>
                <a:bgClr>
                  <a:srgbClr val="FFFFFF"/>
                </a:bgClr>
              </a:patt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Oval 139"/>
            <p:cNvSpPr>
              <a:spLocks noChangeArrowheads="1"/>
            </p:cNvSpPr>
            <p:nvPr/>
          </p:nvSpPr>
          <p:spPr bwMode="auto">
            <a:xfrm>
              <a:off x="9309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25" name="Oval 140"/>
            <p:cNvSpPr>
              <a:spLocks noChangeArrowheads="1"/>
            </p:cNvSpPr>
            <p:nvPr/>
          </p:nvSpPr>
          <p:spPr bwMode="auto">
            <a:xfrm>
              <a:off x="9511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26" name="Oval 141"/>
            <p:cNvSpPr>
              <a:spLocks noChangeArrowheads="1"/>
            </p:cNvSpPr>
            <p:nvPr/>
          </p:nvSpPr>
          <p:spPr bwMode="auto">
            <a:xfrm>
              <a:off x="8906" y="7311"/>
              <a:ext cx="99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27" name="Oval 142"/>
            <p:cNvSpPr>
              <a:spLocks noChangeArrowheads="1"/>
            </p:cNvSpPr>
            <p:nvPr/>
          </p:nvSpPr>
          <p:spPr bwMode="auto">
            <a:xfrm>
              <a:off x="8805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28" name="Oval 143"/>
            <p:cNvSpPr>
              <a:spLocks noChangeArrowheads="1"/>
            </p:cNvSpPr>
            <p:nvPr/>
          </p:nvSpPr>
          <p:spPr bwMode="auto">
            <a:xfrm>
              <a:off x="8704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29" name="AutoShape 144"/>
            <p:cNvSpPr>
              <a:spLocks noChangeArrowheads="1"/>
            </p:cNvSpPr>
            <p:nvPr/>
          </p:nvSpPr>
          <p:spPr bwMode="auto">
            <a:xfrm>
              <a:off x="5676" y="6113"/>
              <a:ext cx="1615" cy="559"/>
            </a:xfrm>
            <a:prstGeom prst="rightArrow">
              <a:avLst>
                <a:gd name="adj1" fmla="val 50000"/>
                <a:gd name="adj2" fmla="val 96597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CCFFFF"/>
                </a:gs>
              </a:gsLst>
              <a:lin ang="0" scaled="1"/>
            </a:gradFill>
            <a:ln w="9525">
              <a:pattFill prst="pct80">
                <a:fgClr>
                  <a:srgbClr val="FF0909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latin typeface="Arial Black" pitchFamily="34" charset="0"/>
                </a:rPr>
                <a:t>ТЕПЛОВАЯ ЭНЕРГИЯ</a:t>
              </a:r>
              <a:endParaRPr lang="ru-RU" altLang="ru-RU" sz="2400" b="1"/>
            </a:p>
          </p:txBody>
        </p:sp>
        <p:sp>
          <p:nvSpPr>
            <p:cNvPr id="7230" name="Arc 152"/>
            <p:cNvSpPr>
              <a:spLocks/>
            </p:cNvSpPr>
            <p:nvPr/>
          </p:nvSpPr>
          <p:spPr bwMode="auto">
            <a:xfrm rot="10235836">
              <a:off x="10040" y="5354"/>
              <a:ext cx="295" cy="203"/>
            </a:xfrm>
            <a:custGeom>
              <a:avLst/>
              <a:gdLst>
                <a:gd name="T0" fmla="*/ 0 w 19563"/>
                <a:gd name="T1" fmla="*/ 0 h 21600"/>
                <a:gd name="T2" fmla="*/ 0 w 19563"/>
                <a:gd name="T3" fmla="*/ 0 h 21600"/>
                <a:gd name="T4" fmla="*/ 0 w 195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63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8437" y="0"/>
                    <a:pt x="15878" y="4563"/>
                    <a:pt x="19562" y="11810"/>
                  </a:cubicBezTo>
                </a:path>
                <a:path w="19563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8437" y="0"/>
                    <a:pt x="15878" y="4563"/>
                    <a:pt x="19562" y="11810"/>
                  </a:cubicBezTo>
                  <a:lnTo>
                    <a:pt x="309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31" name="AutoShape 153" descr="Контурные ромбики"/>
            <p:cNvSpPr>
              <a:spLocks noChangeArrowheads="1"/>
            </p:cNvSpPr>
            <p:nvPr/>
          </p:nvSpPr>
          <p:spPr bwMode="auto">
            <a:xfrm>
              <a:off x="10016" y="5375"/>
              <a:ext cx="142" cy="553"/>
            </a:xfrm>
            <a:prstGeom prst="triangle">
              <a:avLst>
                <a:gd name="adj" fmla="val 58241"/>
              </a:avLst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7232" name="Arc 154"/>
            <p:cNvSpPr>
              <a:spLocks/>
            </p:cNvSpPr>
            <p:nvPr/>
          </p:nvSpPr>
          <p:spPr bwMode="auto">
            <a:xfrm rot="10235836">
              <a:off x="10145" y="5270"/>
              <a:ext cx="171" cy="277"/>
            </a:xfrm>
            <a:custGeom>
              <a:avLst/>
              <a:gdLst>
                <a:gd name="T0" fmla="*/ 0 w 16736"/>
                <a:gd name="T1" fmla="*/ 0 h 21600"/>
                <a:gd name="T2" fmla="*/ 0 w 16736"/>
                <a:gd name="T3" fmla="*/ 0 h 21600"/>
                <a:gd name="T4" fmla="*/ 0 w 1673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736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6629" y="0"/>
                    <a:pt x="12632" y="2768"/>
                    <a:pt x="16736" y="7574"/>
                  </a:cubicBezTo>
                </a:path>
                <a:path w="16736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6629" y="0"/>
                    <a:pt x="12632" y="2768"/>
                    <a:pt x="16736" y="7574"/>
                  </a:cubicBezTo>
                  <a:lnTo>
                    <a:pt x="309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33" name="Line 155"/>
            <p:cNvSpPr>
              <a:spLocks noChangeShapeType="1"/>
            </p:cNvSpPr>
            <p:nvPr/>
          </p:nvSpPr>
          <p:spPr bwMode="auto">
            <a:xfrm>
              <a:off x="2132" y="5012"/>
              <a:ext cx="817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34" name="Line 156"/>
            <p:cNvSpPr>
              <a:spLocks noChangeShapeType="1"/>
            </p:cNvSpPr>
            <p:nvPr/>
          </p:nvSpPr>
          <p:spPr bwMode="auto">
            <a:xfrm>
              <a:off x="7291" y="5025"/>
              <a:ext cx="1" cy="2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35" name="Rectangle 157"/>
            <p:cNvSpPr>
              <a:spLocks noChangeArrowheads="1"/>
            </p:cNvSpPr>
            <p:nvPr/>
          </p:nvSpPr>
          <p:spPr bwMode="auto">
            <a:xfrm>
              <a:off x="2141" y="4706"/>
              <a:ext cx="8178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600"/>
            </a:p>
          </p:txBody>
        </p:sp>
        <p:sp>
          <p:nvSpPr>
            <p:cNvPr id="7236" name="Line 160"/>
            <p:cNvSpPr>
              <a:spLocks noChangeShapeType="1"/>
            </p:cNvSpPr>
            <p:nvPr/>
          </p:nvSpPr>
          <p:spPr bwMode="auto">
            <a:xfrm flipH="1">
              <a:off x="3687" y="5027"/>
              <a:ext cx="1" cy="23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37" name="Line 161"/>
            <p:cNvSpPr>
              <a:spLocks noChangeShapeType="1"/>
            </p:cNvSpPr>
            <p:nvPr/>
          </p:nvSpPr>
          <p:spPr bwMode="auto">
            <a:xfrm>
              <a:off x="8494" y="5031"/>
              <a:ext cx="1" cy="24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38" name="Line 162"/>
            <p:cNvSpPr>
              <a:spLocks noChangeShapeType="1"/>
            </p:cNvSpPr>
            <p:nvPr/>
          </p:nvSpPr>
          <p:spPr bwMode="auto">
            <a:xfrm>
              <a:off x="5674" y="5040"/>
              <a:ext cx="1" cy="24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39" name="Line 163"/>
            <p:cNvSpPr>
              <a:spLocks noChangeShapeType="1"/>
            </p:cNvSpPr>
            <p:nvPr/>
          </p:nvSpPr>
          <p:spPr bwMode="auto">
            <a:xfrm>
              <a:off x="2044" y="7402"/>
              <a:ext cx="8274" cy="2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Rectangle 136" descr="Белый мрамор"/>
            <p:cNvSpPr>
              <a:spLocks noChangeArrowheads="1"/>
            </p:cNvSpPr>
            <p:nvPr/>
          </p:nvSpPr>
          <p:spPr bwMode="auto">
            <a:xfrm>
              <a:off x="2374" y="6865"/>
              <a:ext cx="1262" cy="519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400" b="1" dirty="0" smtClean="0">
                <a:latin typeface="Arial Black" panose="020B0A04020102020204" pitchFamily="34" charset="0"/>
              </a:endParaRPr>
            </a:p>
            <a:p>
              <a:pPr algn="ctr" eaLnBrk="1" hangingPunct="1">
                <a:defRPr/>
              </a:pPr>
              <a:r>
                <a:rPr lang="ru-RU" altLang="ru-RU" sz="9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РАЗМЕЩЕННЫЕ </a:t>
              </a:r>
              <a:r>
                <a:rPr lang="ru-RU" altLang="ru-RU" sz="9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ОТХОДЫ ПРОИЗВОДСТВА</a:t>
              </a:r>
            </a:p>
            <a:p>
              <a:pPr algn="ctr" eaLnBrk="1" hangingPunct="1">
                <a:defRPr/>
              </a:pPr>
              <a:r>
                <a:rPr lang="ru-RU" altLang="ru-RU" sz="9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НА ЗОЛООТВАЛЕ</a:t>
              </a:r>
            </a:p>
          </p:txBody>
        </p:sp>
        <p:sp>
          <p:nvSpPr>
            <p:cNvPr id="144" name="AutoShape 94"/>
            <p:cNvSpPr>
              <a:spLocks noChangeArrowheads="1"/>
            </p:cNvSpPr>
            <p:nvPr/>
          </p:nvSpPr>
          <p:spPr bwMode="auto">
            <a:xfrm>
              <a:off x="5680" y="5299"/>
              <a:ext cx="1608" cy="682"/>
            </a:xfrm>
            <a:prstGeom prst="rightArrow">
              <a:avLst>
                <a:gd name="adj1" fmla="val 50000"/>
                <a:gd name="adj2" fmla="val 78398"/>
              </a:avLst>
            </a:prstGeom>
            <a:gradFill rotWithShape="1">
              <a:gsLst>
                <a:gs pos="0">
                  <a:srgbClr val="FFFF66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pattFill prst="smGrid">
                <a:fgClr>
                  <a:srgbClr val="FF0000"/>
                </a:fgClr>
                <a:bgClr>
                  <a:srgbClr val="FFFFFF"/>
                </a:bgClr>
              </a:patt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ru-RU" sz="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Arial" charset="0"/>
              </a:endParaRPr>
            </a:p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  <a:cs typeface="Arial" charset="0"/>
                </a:rPr>
                <a:t>ЭЛЕКТРИЧЕСКАЯ </a:t>
              </a:r>
            </a:p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  <a:cs typeface="Arial" charset="0"/>
                </a:rPr>
                <a:t>ЭНЕРГИЯ</a:t>
              </a:r>
              <a:endParaRPr lang="ru-RU" sz="2000" dirty="0"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78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AutoShape 144"/>
          <p:cNvSpPr>
            <a:spLocks noChangeArrowheads="1"/>
          </p:cNvSpPr>
          <p:nvPr/>
        </p:nvSpPr>
        <p:spPr bwMode="auto">
          <a:xfrm>
            <a:off x="4003675" y="3606800"/>
            <a:ext cx="1782763" cy="831850"/>
          </a:xfrm>
          <a:prstGeom prst="rightArrow">
            <a:avLst>
              <a:gd name="adj1" fmla="val 50000"/>
              <a:gd name="adj2" fmla="val 96597"/>
            </a:avLst>
          </a:prstGeom>
          <a:solidFill>
            <a:schemeClr val="accent3">
              <a:lumMod val="75000"/>
            </a:schemeClr>
          </a:solidFill>
          <a:ln w="9525">
            <a:pattFill prst="pct80">
              <a:fgClr>
                <a:srgbClr val="FF0909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900" b="1" dirty="0" smtClean="0">
                <a:latin typeface="Arial Black" panose="020B0A04020102020204" pitchFamily="34" charset="0"/>
              </a:rPr>
              <a:t>МАТЕРИАЛЫ ЗОЛОШЛАКОВЫЕ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2700" y="0"/>
            <a:ext cx="9156700" cy="736600"/>
          </a:xfrm>
          <a:prstGeom prst="rect">
            <a:avLst/>
          </a:prstGeom>
          <a:solidFill>
            <a:srgbClr val="F0FDE3"/>
          </a:solidFill>
          <a:ln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СХЕМА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ЭЛЕМЕНТОВ ПРОЦЕССА ОРГАНИЗАЦИИ БЕЗОТХОДНОГО ПРОИЗВОДСТВА НА УГОЛЬНЫХ ТЭС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2700" y="4584700"/>
            <a:ext cx="9156700" cy="2295525"/>
          </a:xfrm>
          <a:prstGeom prst="rect">
            <a:avLst/>
          </a:prstGeom>
          <a:solidFill>
            <a:srgbClr val="E7FD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</a:rPr>
              <a:t>ГОСТ 30772-2001 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600" b="1" dirty="0">
                <a:solidFill>
                  <a:schemeClr val="tx2"/>
                </a:solidFill>
              </a:rPr>
              <a:t>«Ресурсосбережение. Обращение с отходами. Термины и определения» </a:t>
            </a:r>
          </a:p>
          <a:p>
            <a:pPr algn="just">
              <a:defRPr/>
            </a:pPr>
            <a:r>
              <a:rPr lang="ru-RU" sz="1600" dirty="0">
                <a:solidFill>
                  <a:schemeClr val="tx2"/>
                </a:solidFill>
              </a:rPr>
              <a:t>п. 5.24. </a:t>
            </a:r>
            <a:r>
              <a:rPr lang="ru-RU" sz="1600" b="1" dirty="0">
                <a:solidFill>
                  <a:srgbClr val="C00000"/>
                </a:solidFill>
              </a:rPr>
              <a:t>Безотходное производство:</a:t>
            </a:r>
            <a:r>
              <a:rPr lang="ru-RU" sz="1600" dirty="0">
                <a:solidFill>
                  <a:schemeClr val="tx2"/>
                </a:solidFill>
              </a:rPr>
              <a:t> форма ресурсосберегающей организации производства продукции, характеризуемая отсутствием отходов производства в основном производственном цикле </a:t>
            </a:r>
            <a:r>
              <a:rPr lang="ru-RU" sz="1600" i="1" dirty="0">
                <a:solidFill>
                  <a:schemeClr val="tx2"/>
                </a:solidFill>
              </a:rPr>
              <a:t>или их полной утилизацией* в дополнительных технологических процессах</a:t>
            </a:r>
            <a:r>
              <a:rPr lang="ru-RU" sz="1600" dirty="0">
                <a:solidFill>
                  <a:schemeClr val="tx2"/>
                </a:solidFill>
              </a:rPr>
              <a:t>, не связанной с получением основной продукции на этом же производстве.</a:t>
            </a:r>
          </a:p>
          <a:p>
            <a:pPr algn="just">
              <a:defRPr/>
            </a:pPr>
            <a:endParaRPr lang="ru-RU" sz="500" dirty="0">
              <a:solidFill>
                <a:schemeClr val="tx2"/>
              </a:solidFill>
            </a:endParaRPr>
          </a:p>
          <a:p>
            <a:pPr algn="just">
              <a:defRPr/>
            </a:pPr>
            <a:r>
              <a:rPr lang="ru-RU" sz="1400" b="1" dirty="0">
                <a:solidFill>
                  <a:schemeClr val="tx2"/>
                </a:solidFill>
              </a:rPr>
              <a:t>*</a:t>
            </a:r>
            <a:r>
              <a:rPr lang="ru-RU" sz="1400" b="1" i="1" dirty="0">
                <a:solidFill>
                  <a:schemeClr val="tx2"/>
                </a:solidFill>
              </a:rPr>
              <a:t>Примечание: </a:t>
            </a:r>
            <a:r>
              <a:rPr lang="ru-RU" sz="1400" b="1" dirty="0">
                <a:solidFill>
                  <a:schemeClr val="tx2"/>
                </a:solidFill>
              </a:rPr>
              <a:t>- чаще всего производство считается безотходным, когда отходы одного производства становятся сырьем для другого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9063" y="6308725"/>
            <a:ext cx="12128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-7938" y="731838"/>
            <a:ext cx="1833563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1000" b="1" dirty="0">
                <a:solidFill>
                  <a:srgbClr val="FF0000"/>
                </a:solidFill>
                <a:latin typeface="+mj-lt"/>
              </a:rPr>
              <a:t>(</a:t>
            </a:r>
            <a:r>
              <a:rPr lang="ru-RU" altLang="ru-RU" sz="900" b="1" dirty="0">
                <a:solidFill>
                  <a:srgbClr val="FF0000"/>
                </a:solidFill>
                <a:latin typeface="+mj-lt"/>
              </a:rPr>
              <a:t>ТОЧКА</a:t>
            </a:r>
            <a:r>
              <a:rPr lang="ru-RU" altLang="ru-RU" sz="1000" b="1" dirty="0">
                <a:solidFill>
                  <a:srgbClr val="FF0000"/>
                </a:solidFill>
                <a:latin typeface="+mj-lt"/>
              </a:rPr>
              <a:t> НАЧАЛА)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02100" y="712788"/>
            <a:ext cx="1579563" cy="25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altLang="ru-RU" sz="1050" b="1" dirty="0">
                <a:solidFill>
                  <a:srgbClr val="FF0000"/>
                </a:solidFill>
                <a:latin typeface="+mj-lt"/>
              </a:rPr>
              <a:t>(</a:t>
            </a:r>
            <a:r>
              <a:rPr lang="ru-RU" altLang="ru-RU" sz="1000" b="1" dirty="0">
                <a:solidFill>
                  <a:srgbClr val="FF0000"/>
                </a:solidFill>
                <a:latin typeface="+mj-lt"/>
              </a:rPr>
              <a:t>ТОЧКА ОКОНЧАНИЯ)</a:t>
            </a:r>
          </a:p>
        </p:txBody>
      </p:sp>
      <p:grpSp>
        <p:nvGrpSpPr>
          <p:cNvPr id="8200" name="Group 86"/>
          <p:cNvGrpSpPr>
            <a:grpSpLocks noChangeAspect="1"/>
          </p:cNvGrpSpPr>
          <p:nvPr/>
        </p:nvGrpSpPr>
        <p:grpSpPr bwMode="auto">
          <a:xfrm>
            <a:off x="14288" y="-1104900"/>
            <a:ext cx="9213850" cy="5616575"/>
            <a:chOff x="2044" y="3812"/>
            <a:chExt cx="8354" cy="3643"/>
          </a:xfrm>
        </p:grpSpPr>
        <p:sp>
          <p:nvSpPr>
            <p:cNvPr id="8204" name="AutoShape 88"/>
            <p:cNvSpPr>
              <a:spLocks noChangeArrowheads="1"/>
            </p:cNvSpPr>
            <p:nvPr/>
          </p:nvSpPr>
          <p:spPr bwMode="auto">
            <a:xfrm>
              <a:off x="2143" y="6112"/>
              <a:ext cx="1939" cy="555"/>
            </a:xfrm>
            <a:prstGeom prst="triangle">
              <a:avLst>
                <a:gd name="adj" fmla="val 56361"/>
              </a:avLst>
            </a:prstGeom>
            <a:gradFill rotWithShape="1">
              <a:gsLst>
                <a:gs pos="0">
                  <a:srgbClr val="A7A7A7"/>
                </a:gs>
                <a:gs pos="100000">
                  <a:srgbClr val="000000"/>
                </a:gs>
              </a:gsLst>
              <a:lin ang="5400000" scaled="1"/>
            </a:gradFill>
            <a:ln w="9525">
              <a:pattFill prst="sphere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05" name="Line 89"/>
            <p:cNvSpPr>
              <a:spLocks noChangeShapeType="1"/>
            </p:cNvSpPr>
            <p:nvPr/>
          </p:nvSpPr>
          <p:spPr bwMode="auto">
            <a:xfrm flipV="1">
              <a:off x="5676" y="6009"/>
              <a:ext cx="4642" cy="1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AutoShape 90"/>
            <p:cNvSpPr>
              <a:spLocks noChangeArrowheads="1"/>
            </p:cNvSpPr>
            <p:nvPr/>
          </p:nvSpPr>
          <p:spPr bwMode="auto">
            <a:xfrm>
              <a:off x="2143" y="6205"/>
              <a:ext cx="1514" cy="461"/>
            </a:xfrm>
            <a:prstGeom prst="triangle">
              <a:avLst>
                <a:gd name="adj" fmla="val 39630"/>
              </a:avLst>
            </a:prstGeom>
            <a:gradFill rotWithShape="1">
              <a:gsLst>
                <a:gs pos="0">
                  <a:srgbClr val="A7A7A7"/>
                </a:gs>
                <a:gs pos="100000">
                  <a:srgbClr val="000000"/>
                </a:gs>
              </a:gsLst>
              <a:lin ang="5400000" scaled="1"/>
            </a:gradFill>
            <a:ln w="9525">
              <a:pattFill prst="sphere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07" name="AutoShape 91"/>
            <p:cNvSpPr>
              <a:spLocks noChangeArrowheads="1"/>
            </p:cNvSpPr>
            <p:nvPr/>
          </p:nvSpPr>
          <p:spPr bwMode="auto">
            <a:xfrm rot="-180767">
              <a:off x="8603" y="7126"/>
              <a:ext cx="809" cy="187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CFCFCF"/>
                </a:gs>
                <a:gs pos="100000">
                  <a:srgbClr val="6D6D6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08" name="AutoShape 92"/>
            <p:cNvSpPr>
              <a:spLocks noChangeArrowheads="1"/>
            </p:cNvSpPr>
            <p:nvPr/>
          </p:nvSpPr>
          <p:spPr bwMode="auto">
            <a:xfrm rot="10800000">
              <a:off x="9208" y="7278"/>
              <a:ext cx="404" cy="133"/>
            </a:xfrm>
            <a:prstGeom prst="rightArrow">
              <a:avLst>
                <a:gd name="adj1" fmla="val 28491"/>
                <a:gd name="adj2" fmla="val 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09" name="AutoShape 93"/>
            <p:cNvSpPr>
              <a:spLocks noChangeArrowheads="1"/>
            </p:cNvSpPr>
            <p:nvPr/>
          </p:nvSpPr>
          <p:spPr bwMode="auto">
            <a:xfrm rot="10800000">
              <a:off x="2143" y="6626"/>
              <a:ext cx="706" cy="140"/>
            </a:xfrm>
            <a:prstGeom prst="rightArrow">
              <a:avLst>
                <a:gd name="adj1" fmla="val 28491"/>
                <a:gd name="adj2" fmla="val 0"/>
              </a:avLst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10" name="Line 95"/>
            <p:cNvSpPr>
              <a:spLocks noChangeShapeType="1"/>
            </p:cNvSpPr>
            <p:nvPr/>
          </p:nvSpPr>
          <p:spPr bwMode="auto">
            <a:xfrm flipV="1">
              <a:off x="2143" y="6758"/>
              <a:ext cx="1615" cy="8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Rectangle 96"/>
            <p:cNvSpPr>
              <a:spLocks noChangeArrowheads="1"/>
            </p:cNvSpPr>
            <p:nvPr/>
          </p:nvSpPr>
          <p:spPr bwMode="auto">
            <a:xfrm>
              <a:off x="2142" y="6452"/>
              <a:ext cx="846" cy="174"/>
            </a:xfrm>
            <a:prstGeom prst="rect">
              <a:avLst/>
            </a:prstGeom>
            <a:gradFill rotWithShape="1">
              <a:gsLst>
                <a:gs pos="0">
                  <a:srgbClr val="696969"/>
                </a:gs>
                <a:gs pos="100000">
                  <a:srgbClr val="785834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Arial" charset="0"/>
                </a:rPr>
                <a:t>УГОЛЬ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8212" name="Line 97"/>
            <p:cNvSpPr>
              <a:spLocks noChangeShapeType="1"/>
            </p:cNvSpPr>
            <p:nvPr/>
          </p:nvSpPr>
          <p:spPr bwMode="auto">
            <a:xfrm>
              <a:off x="2143" y="6626"/>
              <a:ext cx="908" cy="9"/>
            </a:xfrm>
            <a:prstGeom prst="line">
              <a:avLst/>
            </a:prstGeom>
            <a:noFill/>
            <a:ln w="19050">
              <a:solidFill>
                <a:srgbClr val="5F595E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AutoShape 98" descr="Контурные ромбики"/>
            <p:cNvSpPr>
              <a:spLocks noChangeArrowheads="1"/>
            </p:cNvSpPr>
            <p:nvPr/>
          </p:nvSpPr>
          <p:spPr bwMode="auto">
            <a:xfrm>
              <a:off x="9007" y="5375"/>
              <a:ext cx="140" cy="558"/>
            </a:xfrm>
            <a:prstGeom prst="triangle">
              <a:avLst>
                <a:gd name="adj" fmla="val 58241"/>
              </a:avLst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14" name="Line 99"/>
            <p:cNvSpPr>
              <a:spLocks noChangeShapeType="1"/>
            </p:cNvSpPr>
            <p:nvPr/>
          </p:nvSpPr>
          <p:spPr bwMode="auto">
            <a:xfrm>
              <a:off x="9007" y="5464"/>
              <a:ext cx="140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Line 100"/>
            <p:cNvSpPr>
              <a:spLocks noChangeShapeType="1"/>
            </p:cNvSpPr>
            <p:nvPr/>
          </p:nvSpPr>
          <p:spPr bwMode="auto">
            <a:xfrm flipV="1">
              <a:off x="5655" y="6671"/>
              <a:ext cx="4685" cy="14"/>
            </a:xfrm>
            <a:prstGeom prst="line">
              <a:avLst/>
            </a:prstGeom>
            <a:noFill/>
            <a:ln w="19050">
              <a:solidFill>
                <a:srgbClr val="CC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101"/>
            <p:cNvSpPr>
              <a:spLocks noChangeShapeType="1"/>
            </p:cNvSpPr>
            <p:nvPr/>
          </p:nvSpPr>
          <p:spPr bwMode="auto">
            <a:xfrm flipH="1">
              <a:off x="10016" y="5464"/>
              <a:ext cx="141" cy="1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Arc 102"/>
            <p:cNvSpPr>
              <a:spLocks/>
            </p:cNvSpPr>
            <p:nvPr/>
          </p:nvSpPr>
          <p:spPr bwMode="auto">
            <a:xfrm rot="5400000">
              <a:off x="8723" y="4203"/>
              <a:ext cx="1809" cy="1027"/>
            </a:xfrm>
            <a:custGeom>
              <a:avLst/>
              <a:gdLst>
                <a:gd name="T0" fmla="*/ 0 w 21600"/>
                <a:gd name="T1" fmla="*/ 0 h 18493"/>
                <a:gd name="T2" fmla="*/ 0 w 21600"/>
                <a:gd name="T3" fmla="*/ 0 h 18493"/>
                <a:gd name="T4" fmla="*/ 0 w 21600"/>
                <a:gd name="T5" fmla="*/ 0 h 18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8493" fill="none" extrusionOk="0">
                  <a:moveTo>
                    <a:pt x="19547" y="-1"/>
                  </a:moveTo>
                  <a:cubicBezTo>
                    <a:pt x="20899" y="2874"/>
                    <a:pt x="21600" y="6012"/>
                    <a:pt x="21600" y="9190"/>
                  </a:cubicBezTo>
                  <a:cubicBezTo>
                    <a:pt x="21600" y="12409"/>
                    <a:pt x="20880" y="15587"/>
                    <a:pt x="19493" y="18492"/>
                  </a:cubicBezTo>
                </a:path>
                <a:path w="21600" h="18493" stroke="0" extrusionOk="0">
                  <a:moveTo>
                    <a:pt x="19547" y="-1"/>
                  </a:moveTo>
                  <a:cubicBezTo>
                    <a:pt x="20899" y="2874"/>
                    <a:pt x="21600" y="6012"/>
                    <a:pt x="21600" y="9190"/>
                  </a:cubicBezTo>
                  <a:cubicBezTo>
                    <a:pt x="21600" y="12409"/>
                    <a:pt x="20880" y="15587"/>
                    <a:pt x="19493" y="18492"/>
                  </a:cubicBezTo>
                  <a:lnTo>
                    <a:pt x="0" y="9190"/>
                  </a:lnTo>
                  <a:lnTo>
                    <a:pt x="19547" y="-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Arc 103"/>
            <p:cNvSpPr>
              <a:spLocks/>
            </p:cNvSpPr>
            <p:nvPr/>
          </p:nvSpPr>
          <p:spPr bwMode="auto">
            <a:xfrm rot="9592559">
              <a:off x="9011" y="5011"/>
              <a:ext cx="941" cy="647"/>
            </a:xfrm>
            <a:custGeom>
              <a:avLst/>
              <a:gdLst>
                <a:gd name="T0" fmla="*/ 0 w 22011"/>
                <a:gd name="T1" fmla="*/ 0 h 21600"/>
                <a:gd name="T2" fmla="*/ 0 w 22011"/>
                <a:gd name="T3" fmla="*/ 0 h 21600"/>
                <a:gd name="T4" fmla="*/ 0 w 22011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011" h="21600" fill="none" extrusionOk="0">
                  <a:moveTo>
                    <a:pt x="0" y="362"/>
                  </a:moveTo>
                  <a:cubicBezTo>
                    <a:pt x="1299" y="121"/>
                    <a:pt x="2618" y="-1"/>
                    <a:pt x="3940" y="0"/>
                  </a:cubicBezTo>
                  <a:cubicBezTo>
                    <a:pt x="11225" y="0"/>
                    <a:pt x="18020" y="3672"/>
                    <a:pt x="22011" y="9767"/>
                  </a:cubicBezTo>
                </a:path>
                <a:path w="22011" h="21600" stroke="0" extrusionOk="0">
                  <a:moveTo>
                    <a:pt x="0" y="362"/>
                  </a:moveTo>
                  <a:cubicBezTo>
                    <a:pt x="1299" y="121"/>
                    <a:pt x="2618" y="-1"/>
                    <a:pt x="3940" y="0"/>
                  </a:cubicBezTo>
                  <a:cubicBezTo>
                    <a:pt x="11225" y="0"/>
                    <a:pt x="18020" y="3672"/>
                    <a:pt x="22011" y="9767"/>
                  </a:cubicBezTo>
                  <a:lnTo>
                    <a:pt x="3940" y="21600"/>
                  </a:lnTo>
                  <a:lnTo>
                    <a:pt x="0" y="36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AutoShape 104"/>
            <p:cNvSpPr>
              <a:spLocks noChangeArrowheads="1"/>
            </p:cNvSpPr>
            <p:nvPr/>
          </p:nvSpPr>
          <p:spPr bwMode="auto">
            <a:xfrm rot="-5400000">
              <a:off x="10017" y="5835"/>
              <a:ext cx="140" cy="141"/>
            </a:xfrm>
            <a:prstGeom prst="chevron">
              <a:avLst>
                <a:gd name="adj" fmla="val 46431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20" name="AutoShape 105"/>
            <p:cNvSpPr>
              <a:spLocks noChangeArrowheads="1"/>
            </p:cNvSpPr>
            <p:nvPr/>
          </p:nvSpPr>
          <p:spPr bwMode="auto">
            <a:xfrm rot="-5400000">
              <a:off x="9007" y="5836"/>
              <a:ext cx="140" cy="139"/>
            </a:xfrm>
            <a:prstGeom prst="chevron">
              <a:avLst>
                <a:gd name="adj" fmla="val 467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21" name="Freeform 106"/>
            <p:cNvSpPr>
              <a:spLocks/>
            </p:cNvSpPr>
            <p:nvPr/>
          </p:nvSpPr>
          <p:spPr bwMode="auto">
            <a:xfrm>
              <a:off x="9007" y="5467"/>
              <a:ext cx="1150" cy="181"/>
            </a:xfrm>
            <a:custGeom>
              <a:avLst/>
              <a:gdLst>
                <a:gd name="T0" fmla="*/ 0 w 2160"/>
                <a:gd name="T1" fmla="*/ 0 h 180"/>
                <a:gd name="T2" fmla="*/ 1 w 2160"/>
                <a:gd name="T3" fmla="*/ 219 h 180"/>
                <a:gd name="T4" fmla="*/ 1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Rectangle 107"/>
            <p:cNvSpPr>
              <a:spLocks noChangeArrowheads="1"/>
            </p:cNvSpPr>
            <p:nvPr/>
          </p:nvSpPr>
          <p:spPr bwMode="auto">
            <a:xfrm>
              <a:off x="7230" y="6992"/>
              <a:ext cx="1382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5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СБЫТ ЗОЛОШЛАКОВЫХ МАТЕРИАЛОВ</a:t>
              </a:r>
              <a:endParaRPr lang="ru-RU" sz="1000" dirty="0">
                <a:latin typeface="Arial" charset="0"/>
                <a:cs typeface="Arial" charset="0"/>
              </a:endParaRPr>
            </a:p>
          </p:txBody>
        </p:sp>
        <p:sp>
          <p:nvSpPr>
            <p:cNvPr id="8223" name="Rectangle 108"/>
            <p:cNvSpPr>
              <a:spLocks noChangeArrowheads="1"/>
            </p:cNvSpPr>
            <p:nvPr/>
          </p:nvSpPr>
          <p:spPr bwMode="auto">
            <a:xfrm>
              <a:off x="7216" y="5519"/>
              <a:ext cx="135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>
                  <a:solidFill>
                    <a:srgbClr val="2A5220"/>
                  </a:solidFill>
                  <a:latin typeface="Arial Black" pitchFamily="34" charset="0"/>
                </a:rPr>
                <a:t>СБЫТ ЭЛЕКТРИЧЕСКОЙ ЭНЕРГИИ</a:t>
              </a:r>
              <a:endParaRPr lang="ru-RU" altLang="ru-RU" sz="1000">
                <a:solidFill>
                  <a:srgbClr val="2A5220"/>
                </a:solidFill>
              </a:endParaRPr>
            </a:p>
          </p:txBody>
        </p:sp>
        <p:sp>
          <p:nvSpPr>
            <p:cNvPr id="8224" name="Rectangle 109"/>
            <p:cNvSpPr>
              <a:spLocks noChangeArrowheads="1"/>
            </p:cNvSpPr>
            <p:nvPr/>
          </p:nvSpPr>
          <p:spPr bwMode="auto">
            <a:xfrm>
              <a:off x="7275" y="6232"/>
              <a:ext cx="126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solidFill>
                    <a:srgbClr val="2A5220"/>
                  </a:solidFill>
                  <a:latin typeface="Arial Black" pitchFamily="34" charset="0"/>
                </a:rPr>
                <a:t>СБЫТ ТЕПЛОВОЙ ЭНЕРГИИ</a:t>
              </a:r>
            </a:p>
          </p:txBody>
        </p:sp>
        <p:sp>
          <p:nvSpPr>
            <p:cNvPr id="8225" name="Line 110"/>
            <p:cNvSpPr>
              <a:spLocks noChangeShapeType="1"/>
            </p:cNvSpPr>
            <p:nvPr/>
          </p:nvSpPr>
          <p:spPr bwMode="auto">
            <a:xfrm flipV="1">
              <a:off x="9612" y="6297"/>
              <a:ext cx="202" cy="1"/>
            </a:xfrm>
            <a:prstGeom prst="line">
              <a:avLst/>
            </a:prstGeom>
            <a:noFill/>
            <a:ln w="9525">
              <a:solidFill>
                <a:srgbClr val="1C1C1C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111"/>
            <p:cNvSpPr>
              <a:spLocks/>
            </p:cNvSpPr>
            <p:nvPr/>
          </p:nvSpPr>
          <p:spPr bwMode="auto">
            <a:xfrm>
              <a:off x="8502" y="6377"/>
              <a:ext cx="1706" cy="121"/>
            </a:xfrm>
            <a:custGeom>
              <a:avLst/>
              <a:gdLst>
                <a:gd name="T0" fmla="*/ 0 w 1980"/>
                <a:gd name="T1" fmla="*/ 1 h 180"/>
                <a:gd name="T2" fmla="*/ 3 w 1980"/>
                <a:gd name="T3" fmla="*/ 1 h 180"/>
                <a:gd name="T4" fmla="*/ 3 w 1980"/>
                <a:gd name="T5" fmla="*/ 0 h 180"/>
                <a:gd name="T6" fmla="*/ 6 w 1980"/>
                <a:gd name="T7" fmla="*/ 0 h 180"/>
                <a:gd name="T8" fmla="*/ 6 w 1980"/>
                <a:gd name="T9" fmla="*/ 1 h 180"/>
                <a:gd name="T10" fmla="*/ 14 w 1980"/>
                <a:gd name="T11" fmla="*/ 1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80" h="180">
                  <a:moveTo>
                    <a:pt x="0" y="180"/>
                  </a:moveTo>
                  <a:lnTo>
                    <a:pt x="360" y="180"/>
                  </a:lnTo>
                  <a:lnTo>
                    <a:pt x="360" y="0"/>
                  </a:lnTo>
                  <a:lnTo>
                    <a:pt x="900" y="0"/>
                  </a:lnTo>
                  <a:lnTo>
                    <a:pt x="900" y="180"/>
                  </a:lnTo>
                  <a:lnTo>
                    <a:pt x="1980" y="180"/>
                  </a:lnTo>
                </a:path>
              </a:pathLst>
            </a:custGeom>
            <a:noFill/>
            <a:ln w="114300" cmpd="sng">
              <a:pattFill prst="dkVert">
                <a:fgClr>
                  <a:srgbClr val="5E5E5E"/>
                </a:fgClr>
                <a:bgClr>
                  <a:srgbClr val="333333"/>
                </a:bgClr>
              </a:patt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Line 112"/>
            <p:cNvSpPr>
              <a:spLocks noChangeShapeType="1"/>
            </p:cNvSpPr>
            <p:nvPr/>
          </p:nvSpPr>
          <p:spPr bwMode="auto">
            <a:xfrm>
              <a:off x="9713" y="6297"/>
              <a:ext cx="1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Oval 113"/>
            <p:cNvSpPr>
              <a:spLocks noChangeArrowheads="1"/>
            </p:cNvSpPr>
            <p:nvPr/>
          </p:nvSpPr>
          <p:spPr bwMode="auto">
            <a:xfrm>
              <a:off x="9612" y="6389"/>
              <a:ext cx="202" cy="1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05" name="AutoShape 114"/>
            <p:cNvSpPr>
              <a:spLocks noChangeArrowheads="1"/>
            </p:cNvSpPr>
            <p:nvPr/>
          </p:nvSpPr>
          <p:spPr bwMode="auto">
            <a:xfrm rot="21278194">
              <a:off x="3581" y="5669"/>
              <a:ext cx="1196" cy="451"/>
            </a:xfrm>
            <a:prstGeom prst="cloudCallout">
              <a:avLst>
                <a:gd name="adj1" fmla="val -21639"/>
                <a:gd name="adj2" fmla="val 61806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pattFill prst="pct70">
                    <a:fgClr>
                      <a:srgbClr val="00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ru-RU" altLang="ru-RU" sz="1800" smtClean="0"/>
            </a:p>
          </p:txBody>
        </p:sp>
        <p:sp>
          <p:nvSpPr>
            <p:cNvPr id="8230" name="Oval 116"/>
            <p:cNvSpPr>
              <a:spLocks noChangeArrowheads="1"/>
            </p:cNvSpPr>
            <p:nvPr/>
          </p:nvSpPr>
          <p:spPr bwMode="auto">
            <a:xfrm>
              <a:off x="9208" y="7311"/>
              <a:ext cx="101" cy="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31" name="AutoShape 117"/>
            <p:cNvSpPr>
              <a:spLocks noChangeArrowheads="1"/>
            </p:cNvSpPr>
            <p:nvPr/>
          </p:nvSpPr>
          <p:spPr bwMode="auto">
            <a:xfrm rot="5400000">
              <a:off x="9515" y="7214"/>
              <a:ext cx="93" cy="101"/>
            </a:xfrm>
            <a:prstGeom prst="flowChartManualInput">
              <a:avLst/>
            </a:prstGeom>
            <a:solidFill>
              <a:srgbClr val="CCFFFF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32" name="Oval 118"/>
            <p:cNvSpPr>
              <a:spLocks noChangeArrowheads="1"/>
            </p:cNvSpPr>
            <p:nvPr/>
          </p:nvSpPr>
          <p:spPr bwMode="auto">
            <a:xfrm>
              <a:off x="2143" y="6626"/>
              <a:ext cx="142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33" name="Oval 119"/>
            <p:cNvSpPr>
              <a:spLocks noChangeArrowheads="1"/>
            </p:cNvSpPr>
            <p:nvPr/>
          </p:nvSpPr>
          <p:spPr bwMode="auto">
            <a:xfrm>
              <a:off x="2284" y="6626"/>
              <a:ext cx="141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34" name="Oval 120"/>
            <p:cNvSpPr>
              <a:spLocks noChangeArrowheads="1"/>
            </p:cNvSpPr>
            <p:nvPr/>
          </p:nvSpPr>
          <p:spPr bwMode="auto">
            <a:xfrm>
              <a:off x="2849" y="6626"/>
              <a:ext cx="141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35" name="Oval 121"/>
            <p:cNvSpPr>
              <a:spLocks noChangeArrowheads="1"/>
            </p:cNvSpPr>
            <p:nvPr/>
          </p:nvSpPr>
          <p:spPr bwMode="auto">
            <a:xfrm>
              <a:off x="2708" y="6626"/>
              <a:ext cx="142" cy="1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113" name="Rectangle 122"/>
            <p:cNvSpPr>
              <a:spLocks noChangeArrowheads="1"/>
            </p:cNvSpPr>
            <p:nvPr/>
          </p:nvSpPr>
          <p:spPr bwMode="auto">
            <a:xfrm>
              <a:off x="8478" y="6786"/>
              <a:ext cx="1920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lnSpc>
                  <a:spcPct val="90000"/>
                </a:lnSpc>
                <a:defRPr/>
              </a:pPr>
              <a:r>
                <a:rPr lang="ru-RU" sz="1050" b="1" dirty="0">
                  <a:solidFill>
                    <a:srgbClr val="000000"/>
                  </a:solidFill>
                  <a:latin typeface="Arial Black" panose="020B0A04020102020204" pitchFamily="34" charset="0"/>
                  <a:cs typeface="Arial" charset="0"/>
                </a:rPr>
                <a:t>Доставка 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ru-RU" sz="1050" b="1" dirty="0">
                  <a:solidFill>
                    <a:srgbClr val="000000"/>
                  </a:solidFill>
                  <a:latin typeface="Arial Black" panose="020B0A04020102020204" pitchFamily="34" charset="0"/>
                  <a:cs typeface="Arial" charset="0"/>
                </a:rPr>
                <a:t>техногенного грунта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endParaRPr lang="ru-RU" sz="1600" b="1" dirty="0">
                <a:solidFill>
                  <a:srgbClr val="000000"/>
                </a:solidFill>
                <a:latin typeface="Arial Black" pitchFamily="34" charset="0"/>
                <a:cs typeface="Arial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endParaRPr lang="ru-RU" sz="200" b="1" dirty="0">
                <a:solidFill>
                  <a:srgbClr val="000000"/>
                </a:solidFill>
                <a:latin typeface="Arial Black" pitchFamily="34" charset="0"/>
                <a:cs typeface="Arial" charset="0"/>
              </a:endParaRPr>
            </a:p>
            <a:p>
              <a:pPr eaLnBrk="1" hangingPunct="1">
                <a:defRPr/>
              </a:pPr>
              <a:r>
                <a:rPr lang="ru-RU" sz="11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           ЗШМ   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pic>
          <p:nvPicPr>
            <p:cNvPr id="8237" name="Picture 123" descr="ежегодный прирост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" y="5619"/>
              <a:ext cx="2055" cy="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" name="Rectangle 125"/>
            <p:cNvSpPr>
              <a:spLocks noChangeArrowheads="1"/>
            </p:cNvSpPr>
            <p:nvPr/>
          </p:nvSpPr>
          <p:spPr bwMode="auto">
            <a:xfrm>
              <a:off x="7175" y="5069"/>
              <a:ext cx="14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008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СБЫТ</a:t>
              </a:r>
              <a:endParaRPr lang="ru-RU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8239" name="Arc 127"/>
            <p:cNvSpPr>
              <a:spLocks/>
            </p:cNvSpPr>
            <p:nvPr/>
          </p:nvSpPr>
          <p:spPr bwMode="auto">
            <a:xfrm rot="8976388">
              <a:off x="8499" y="5311"/>
              <a:ext cx="523" cy="260"/>
            </a:xfrm>
            <a:custGeom>
              <a:avLst/>
              <a:gdLst>
                <a:gd name="T0" fmla="*/ 0 w 21100"/>
                <a:gd name="T1" fmla="*/ 0 h 21446"/>
                <a:gd name="T2" fmla="*/ 0 w 21100"/>
                <a:gd name="T3" fmla="*/ 0 h 21446"/>
                <a:gd name="T4" fmla="*/ 0 w 21100"/>
                <a:gd name="T5" fmla="*/ 0 h 214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00" h="21446" fill="none" extrusionOk="0">
                  <a:moveTo>
                    <a:pt x="2574" y="0"/>
                  </a:moveTo>
                  <a:cubicBezTo>
                    <a:pt x="11700" y="1095"/>
                    <a:pt x="19133" y="7846"/>
                    <a:pt x="21099" y="16825"/>
                  </a:cubicBezTo>
                </a:path>
                <a:path w="21100" h="21446" stroke="0" extrusionOk="0">
                  <a:moveTo>
                    <a:pt x="2574" y="0"/>
                  </a:moveTo>
                  <a:cubicBezTo>
                    <a:pt x="11700" y="1095"/>
                    <a:pt x="19133" y="7846"/>
                    <a:pt x="21099" y="16825"/>
                  </a:cubicBezTo>
                  <a:lnTo>
                    <a:pt x="0" y="21446"/>
                  </a:lnTo>
                  <a:lnTo>
                    <a:pt x="257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Freeform 128"/>
            <p:cNvSpPr>
              <a:spLocks/>
            </p:cNvSpPr>
            <p:nvPr/>
          </p:nvSpPr>
          <p:spPr bwMode="auto">
            <a:xfrm>
              <a:off x="8502" y="5467"/>
              <a:ext cx="645" cy="127"/>
            </a:xfrm>
            <a:custGeom>
              <a:avLst/>
              <a:gdLst>
                <a:gd name="T0" fmla="*/ 0 w 2160"/>
                <a:gd name="T1" fmla="*/ 0 h 180"/>
                <a:gd name="T2" fmla="*/ 0 w 2160"/>
                <a:gd name="T3" fmla="*/ 1 h 180"/>
                <a:gd name="T4" fmla="*/ 0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Rectangle 130"/>
            <p:cNvSpPr>
              <a:spLocks noChangeArrowheads="1"/>
            </p:cNvSpPr>
            <p:nvPr/>
          </p:nvSpPr>
          <p:spPr bwMode="auto">
            <a:xfrm>
              <a:off x="8478" y="5017"/>
              <a:ext cx="181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r>
                <a:rPr lang="ru-RU" sz="1000" b="1" dirty="0">
                  <a:solidFill>
                    <a:srgbClr val="00008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УСЛУГИ ТРАНСПОРТНЫЕ</a:t>
              </a:r>
              <a:endParaRPr lang="ru-RU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8242" name="Freeform 131"/>
            <p:cNvSpPr>
              <a:spLocks/>
            </p:cNvSpPr>
            <p:nvPr/>
          </p:nvSpPr>
          <p:spPr bwMode="auto">
            <a:xfrm>
              <a:off x="8502" y="5464"/>
              <a:ext cx="606" cy="92"/>
            </a:xfrm>
            <a:custGeom>
              <a:avLst/>
              <a:gdLst>
                <a:gd name="T0" fmla="*/ 0 w 2160"/>
                <a:gd name="T1" fmla="*/ 0 h 180"/>
                <a:gd name="T2" fmla="*/ 0 w 2160"/>
                <a:gd name="T3" fmla="*/ 1 h 180"/>
                <a:gd name="T4" fmla="*/ 0 w 2160"/>
                <a:gd name="T5" fmla="*/ 0 h 1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" h="180">
                  <a:moveTo>
                    <a:pt x="0" y="0"/>
                  </a:moveTo>
                  <a:cubicBezTo>
                    <a:pt x="270" y="90"/>
                    <a:pt x="540" y="180"/>
                    <a:pt x="900" y="180"/>
                  </a:cubicBezTo>
                  <a:cubicBezTo>
                    <a:pt x="1260" y="180"/>
                    <a:pt x="1950" y="30"/>
                    <a:pt x="21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Line 133"/>
            <p:cNvSpPr>
              <a:spLocks noChangeShapeType="1"/>
            </p:cNvSpPr>
            <p:nvPr/>
          </p:nvSpPr>
          <p:spPr bwMode="auto">
            <a:xfrm>
              <a:off x="2143" y="5257"/>
              <a:ext cx="817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Line 134"/>
            <p:cNvSpPr>
              <a:spLocks noChangeShapeType="1"/>
            </p:cNvSpPr>
            <p:nvPr/>
          </p:nvSpPr>
          <p:spPr bwMode="auto">
            <a:xfrm flipV="1">
              <a:off x="9410" y="7311"/>
              <a:ext cx="202" cy="1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Rectangle 135"/>
            <p:cNvSpPr>
              <a:spLocks noChangeArrowheads="1"/>
            </p:cNvSpPr>
            <p:nvPr/>
          </p:nvSpPr>
          <p:spPr bwMode="auto">
            <a:xfrm>
              <a:off x="3409" y="5092"/>
              <a:ext cx="3997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1" hangingPunct="1">
                <a:spcAft>
                  <a:spcPts val="1200"/>
                </a:spcAft>
                <a:defRPr/>
              </a:pPr>
              <a:r>
                <a:rPr lang="ru-RU" sz="1000" b="1" dirty="0">
                  <a:solidFill>
                    <a:srgbClr val="00008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itchFamily="34" charset="0"/>
                  <a:cs typeface="Arial" charset="0"/>
                </a:rPr>
                <a:t> ТЕХНОЛОГИЧЕСКИЙ ПРОЦЕСС  ГОТОВАЯ ПРОДУКЦИЯ</a:t>
              </a:r>
              <a:endParaRPr lang="ru-RU" sz="1000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Arial" charset="0"/>
              </a:endParaRPr>
            </a:p>
            <a:p>
              <a:pPr eaLnBrk="1" hangingPunct="1">
                <a:defRPr/>
              </a:pP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8246" name="Line 137"/>
            <p:cNvSpPr>
              <a:spLocks noChangeShapeType="1"/>
            </p:cNvSpPr>
            <p:nvPr/>
          </p:nvSpPr>
          <p:spPr bwMode="auto">
            <a:xfrm flipV="1">
              <a:off x="5347" y="7116"/>
              <a:ext cx="315" cy="9"/>
            </a:xfrm>
            <a:prstGeom prst="line">
              <a:avLst/>
            </a:prstGeom>
            <a:noFill/>
            <a:ln w="57150">
              <a:pattFill prst="pct70">
                <a:fgClr>
                  <a:srgbClr val="000000"/>
                </a:fgClr>
                <a:bgClr>
                  <a:srgbClr val="FFFFFF"/>
                </a:bgClr>
              </a:patt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Oval 139"/>
            <p:cNvSpPr>
              <a:spLocks noChangeArrowheads="1"/>
            </p:cNvSpPr>
            <p:nvPr/>
          </p:nvSpPr>
          <p:spPr bwMode="auto">
            <a:xfrm>
              <a:off x="9309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48" name="Oval 140"/>
            <p:cNvSpPr>
              <a:spLocks noChangeArrowheads="1"/>
            </p:cNvSpPr>
            <p:nvPr/>
          </p:nvSpPr>
          <p:spPr bwMode="auto">
            <a:xfrm>
              <a:off x="9511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49" name="Oval 141"/>
            <p:cNvSpPr>
              <a:spLocks noChangeArrowheads="1"/>
            </p:cNvSpPr>
            <p:nvPr/>
          </p:nvSpPr>
          <p:spPr bwMode="auto">
            <a:xfrm>
              <a:off x="8906" y="7311"/>
              <a:ext cx="99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50" name="Oval 142"/>
            <p:cNvSpPr>
              <a:spLocks noChangeArrowheads="1"/>
            </p:cNvSpPr>
            <p:nvPr/>
          </p:nvSpPr>
          <p:spPr bwMode="auto">
            <a:xfrm>
              <a:off x="8805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51" name="Oval 143"/>
            <p:cNvSpPr>
              <a:spLocks noChangeArrowheads="1"/>
            </p:cNvSpPr>
            <p:nvPr/>
          </p:nvSpPr>
          <p:spPr bwMode="auto">
            <a:xfrm>
              <a:off x="8704" y="7311"/>
              <a:ext cx="100" cy="9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52" name="AutoShape 144"/>
            <p:cNvSpPr>
              <a:spLocks noChangeArrowheads="1"/>
            </p:cNvSpPr>
            <p:nvPr/>
          </p:nvSpPr>
          <p:spPr bwMode="auto">
            <a:xfrm>
              <a:off x="5674" y="6113"/>
              <a:ext cx="1617" cy="559"/>
            </a:xfrm>
            <a:prstGeom prst="rightArrow">
              <a:avLst>
                <a:gd name="adj1" fmla="val 50000"/>
                <a:gd name="adj2" fmla="val 96596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CCFFFF"/>
                </a:gs>
              </a:gsLst>
              <a:lin ang="0" scaled="1"/>
            </a:gradFill>
            <a:ln w="9525">
              <a:pattFill prst="pct80">
                <a:fgClr>
                  <a:srgbClr val="FF0909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000" b="1">
                  <a:latin typeface="Arial Black" pitchFamily="34" charset="0"/>
                </a:rPr>
                <a:t>ТЕПЛОВАЯ ЭНЕРГИЯ</a:t>
              </a:r>
              <a:endParaRPr lang="ru-RU" altLang="ru-RU" sz="2400" b="1"/>
            </a:p>
          </p:txBody>
        </p:sp>
        <p:sp>
          <p:nvSpPr>
            <p:cNvPr id="8253" name="Rectangle 146"/>
            <p:cNvSpPr>
              <a:spLocks noChangeArrowheads="1"/>
            </p:cNvSpPr>
            <p:nvPr/>
          </p:nvSpPr>
          <p:spPr bwMode="auto">
            <a:xfrm>
              <a:off x="2051" y="5097"/>
              <a:ext cx="2118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r>
                <a:rPr lang="ru-RU" altLang="ru-RU" sz="1000" b="1">
                  <a:solidFill>
                    <a:srgbClr val="000080"/>
                  </a:solidFill>
                  <a:latin typeface="Arial Black" pitchFamily="34" charset="0"/>
                  <a:cs typeface="Aharoni" pitchFamily="2" charset="-79"/>
                </a:rPr>
                <a:t>ИСХОДНЫЙ ПРОДУКТ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54" name="Arc 152"/>
            <p:cNvSpPr>
              <a:spLocks/>
            </p:cNvSpPr>
            <p:nvPr/>
          </p:nvSpPr>
          <p:spPr bwMode="auto">
            <a:xfrm rot="10235836">
              <a:off x="10040" y="5354"/>
              <a:ext cx="295" cy="203"/>
            </a:xfrm>
            <a:custGeom>
              <a:avLst/>
              <a:gdLst>
                <a:gd name="T0" fmla="*/ 0 w 19563"/>
                <a:gd name="T1" fmla="*/ 0 h 21600"/>
                <a:gd name="T2" fmla="*/ 0 w 19563"/>
                <a:gd name="T3" fmla="*/ 0 h 21600"/>
                <a:gd name="T4" fmla="*/ 0 w 1956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563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8437" y="0"/>
                    <a:pt x="15878" y="4563"/>
                    <a:pt x="19562" y="11810"/>
                  </a:cubicBezTo>
                </a:path>
                <a:path w="19563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8437" y="0"/>
                    <a:pt x="15878" y="4563"/>
                    <a:pt x="19562" y="11810"/>
                  </a:cubicBezTo>
                  <a:lnTo>
                    <a:pt x="309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AutoShape 153" descr="Контурные ромбики"/>
            <p:cNvSpPr>
              <a:spLocks noChangeArrowheads="1"/>
            </p:cNvSpPr>
            <p:nvPr/>
          </p:nvSpPr>
          <p:spPr bwMode="auto">
            <a:xfrm>
              <a:off x="10016" y="5375"/>
              <a:ext cx="142" cy="553"/>
            </a:xfrm>
            <a:prstGeom prst="triangle">
              <a:avLst>
                <a:gd name="adj" fmla="val 58241"/>
              </a:avLst>
            </a:prstGeom>
            <a:pattFill prst="openDmnd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56" name="Arc 154"/>
            <p:cNvSpPr>
              <a:spLocks/>
            </p:cNvSpPr>
            <p:nvPr/>
          </p:nvSpPr>
          <p:spPr bwMode="auto">
            <a:xfrm rot="10235836">
              <a:off x="10145" y="5270"/>
              <a:ext cx="171" cy="277"/>
            </a:xfrm>
            <a:custGeom>
              <a:avLst/>
              <a:gdLst>
                <a:gd name="T0" fmla="*/ 0 w 16736"/>
                <a:gd name="T1" fmla="*/ 0 h 21600"/>
                <a:gd name="T2" fmla="*/ 0 w 16736"/>
                <a:gd name="T3" fmla="*/ 0 h 21600"/>
                <a:gd name="T4" fmla="*/ 0 w 1673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736" h="21600" fill="none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6629" y="0"/>
                    <a:pt x="12632" y="2768"/>
                    <a:pt x="16736" y="7574"/>
                  </a:cubicBezTo>
                </a:path>
                <a:path w="16736" h="21600" stroke="0" extrusionOk="0">
                  <a:moveTo>
                    <a:pt x="0" y="2"/>
                  </a:moveTo>
                  <a:cubicBezTo>
                    <a:pt x="102" y="0"/>
                    <a:pt x="205" y="-1"/>
                    <a:pt x="309" y="0"/>
                  </a:cubicBezTo>
                  <a:cubicBezTo>
                    <a:pt x="6629" y="0"/>
                    <a:pt x="12632" y="2768"/>
                    <a:pt x="16736" y="7574"/>
                  </a:cubicBezTo>
                  <a:lnTo>
                    <a:pt x="309" y="21600"/>
                  </a:lnTo>
                  <a:lnTo>
                    <a:pt x="0" y="2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Line 155"/>
            <p:cNvSpPr>
              <a:spLocks noChangeShapeType="1"/>
            </p:cNvSpPr>
            <p:nvPr/>
          </p:nvSpPr>
          <p:spPr bwMode="auto">
            <a:xfrm>
              <a:off x="2132" y="5012"/>
              <a:ext cx="817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Line 156"/>
            <p:cNvSpPr>
              <a:spLocks noChangeShapeType="1"/>
            </p:cNvSpPr>
            <p:nvPr/>
          </p:nvSpPr>
          <p:spPr bwMode="auto">
            <a:xfrm>
              <a:off x="7291" y="5025"/>
              <a:ext cx="1" cy="23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Rectangle 157"/>
            <p:cNvSpPr>
              <a:spLocks noChangeArrowheads="1"/>
            </p:cNvSpPr>
            <p:nvPr/>
          </p:nvSpPr>
          <p:spPr bwMode="auto">
            <a:xfrm>
              <a:off x="2141" y="4706"/>
              <a:ext cx="8178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600"/>
            </a:p>
          </p:txBody>
        </p:sp>
        <p:sp>
          <p:nvSpPr>
            <p:cNvPr id="8260" name="Line 160"/>
            <p:cNvSpPr>
              <a:spLocks noChangeShapeType="1"/>
            </p:cNvSpPr>
            <p:nvPr/>
          </p:nvSpPr>
          <p:spPr bwMode="auto">
            <a:xfrm flipH="1">
              <a:off x="3687" y="5027"/>
              <a:ext cx="1" cy="23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Line 161"/>
            <p:cNvSpPr>
              <a:spLocks noChangeShapeType="1"/>
            </p:cNvSpPr>
            <p:nvPr/>
          </p:nvSpPr>
          <p:spPr bwMode="auto">
            <a:xfrm>
              <a:off x="8502" y="5025"/>
              <a:ext cx="1" cy="24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Line 162"/>
            <p:cNvSpPr>
              <a:spLocks noChangeShapeType="1"/>
            </p:cNvSpPr>
            <p:nvPr/>
          </p:nvSpPr>
          <p:spPr bwMode="auto">
            <a:xfrm>
              <a:off x="5674" y="5040"/>
              <a:ext cx="1" cy="24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Line 163"/>
            <p:cNvSpPr>
              <a:spLocks noChangeShapeType="1"/>
            </p:cNvSpPr>
            <p:nvPr/>
          </p:nvSpPr>
          <p:spPr bwMode="auto">
            <a:xfrm>
              <a:off x="2044" y="7407"/>
              <a:ext cx="8274" cy="2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Rectangle 136" descr="Белый мрамор"/>
            <p:cNvSpPr>
              <a:spLocks noChangeArrowheads="1"/>
            </p:cNvSpPr>
            <p:nvPr/>
          </p:nvSpPr>
          <p:spPr bwMode="auto">
            <a:xfrm>
              <a:off x="3718" y="6873"/>
              <a:ext cx="1953" cy="471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400" b="1" dirty="0" smtClean="0">
                <a:latin typeface="Arial Black" panose="020B0A04020102020204" pitchFamily="34" charset="0"/>
              </a:endParaRPr>
            </a:p>
            <a:p>
              <a:pPr algn="ctr" eaLnBrk="1" hangingPunct="1">
                <a:defRPr/>
              </a:pPr>
              <a:endParaRPr lang="ru-RU" altLang="ru-RU" sz="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endParaRPr>
            </a:p>
            <a:p>
              <a:pPr algn="ctr" eaLnBrk="1" hangingPunct="1">
                <a:defRPr/>
              </a:pPr>
              <a:r>
                <a:rPr lang="ru-RU" altLang="ru-RU" sz="9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 ДОРАБОТКА  ЗОЛОШ</a:t>
              </a:r>
              <a:r>
                <a:rPr lang="en-US" altLang="ru-RU" sz="9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k</a:t>
              </a:r>
              <a:r>
                <a:rPr lang="ru-RU" altLang="ru-RU" sz="9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Black" panose="020B0A04020102020204" pitchFamily="34" charset="0"/>
                </a:rPr>
                <a:t>АКОВЫХ МИНЕРАЛЬНЫХ ОБРАЗОВАНЙ</a:t>
              </a:r>
            </a:p>
          </p:txBody>
        </p:sp>
        <p:sp>
          <p:nvSpPr>
            <p:cNvPr id="143" name="AutoShape 94"/>
            <p:cNvSpPr>
              <a:spLocks noChangeArrowheads="1"/>
            </p:cNvSpPr>
            <p:nvPr/>
          </p:nvSpPr>
          <p:spPr bwMode="auto">
            <a:xfrm>
              <a:off x="5678" y="5299"/>
              <a:ext cx="1609" cy="682"/>
            </a:xfrm>
            <a:prstGeom prst="rightArrow">
              <a:avLst>
                <a:gd name="adj1" fmla="val 50000"/>
                <a:gd name="adj2" fmla="val 78398"/>
              </a:avLst>
            </a:prstGeom>
            <a:gradFill rotWithShape="1">
              <a:gsLst>
                <a:gs pos="0">
                  <a:srgbClr val="FFFF66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pattFill prst="smGrid">
                <a:fgClr>
                  <a:srgbClr val="FF0000"/>
                </a:fgClr>
                <a:bgClr>
                  <a:srgbClr val="FFFFFF"/>
                </a:bgClr>
              </a:patt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ru-RU" sz="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cs typeface="Arial" charset="0"/>
              </a:endParaRPr>
            </a:p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  <a:cs typeface="Arial" charset="0"/>
                </a:rPr>
                <a:t>ЭЛЕКТРИЧЕСКАЯ </a:t>
              </a:r>
            </a:p>
            <a:p>
              <a:pPr algn="ctr" eaLnBrk="1" hangingPunct="1">
                <a:defRPr/>
              </a:pPr>
              <a:r>
                <a:rPr lang="ru-RU" sz="9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Black" pitchFamily="34" charset="0"/>
                  <a:cs typeface="Arial" charset="0"/>
                </a:rPr>
                <a:t>ЭНЕРГИЯ</a:t>
              </a:r>
              <a:endParaRPr lang="ru-RU" sz="2000" dirty="0">
                <a:latin typeface="Arial" charset="0"/>
                <a:cs typeface="Arial" charset="0"/>
              </a:endParaRPr>
            </a:p>
          </p:txBody>
        </p:sp>
        <p:sp>
          <p:nvSpPr>
            <p:cNvPr id="8266" name="AutoShape 144"/>
            <p:cNvSpPr>
              <a:spLocks noChangeArrowheads="1"/>
            </p:cNvSpPr>
            <p:nvPr/>
          </p:nvSpPr>
          <p:spPr bwMode="auto">
            <a:xfrm>
              <a:off x="5667" y="6112"/>
              <a:ext cx="1625" cy="559"/>
            </a:xfrm>
            <a:prstGeom prst="rightArrow">
              <a:avLst>
                <a:gd name="adj1" fmla="val 50000"/>
                <a:gd name="adj2" fmla="val 96603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CCFFFF"/>
                </a:gs>
              </a:gsLst>
              <a:lin ang="0" scaled="1"/>
            </a:gradFill>
            <a:ln w="9525">
              <a:pattFill prst="pct80">
                <a:fgClr>
                  <a:srgbClr val="FF0909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>
                  <a:latin typeface="Arial Black" pitchFamily="34" charset="0"/>
                </a:rPr>
                <a:t>ТЕПЛОВАЯ ЭНЕРГИЯ</a:t>
              </a:r>
              <a:endParaRPr lang="ru-RU" altLang="ru-RU" sz="2000" b="1"/>
            </a:p>
          </p:txBody>
        </p:sp>
      </p:grpSp>
      <p:sp>
        <p:nvSpPr>
          <p:cNvPr id="8201" name="Прямоугольник 10"/>
          <p:cNvSpPr>
            <a:spLocks noChangeArrowheads="1"/>
          </p:cNvSpPr>
          <p:nvPr/>
        </p:nvSpPr>
        <p:spPr bwMode="auto">
          <a:xfrm>
            <a:off x="2217738" y="722313"/>
            <a:ext cx="1339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FF0000"/>
                </a:solidFill>
              </a:rPr>
              <a:t>(ДЕЯТЕЛЬНОСТЬ</a:t>
            </a:r>
            <a:r>
              <a:rPr lang="ru-RU" altLang="ru-RU" sz="900" b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202" name="Rectangle 115"/>
          <p:cNvSpPr>
            <a:spLocks noChangeArrowheads="1"/>
          </p:cNvSpPr>
          <p:nvPr/>
        </p:nvSpPr>
        <p:spPr bwMode="auto">
          <a:xfrm>
            <a:off x="7569200" y="1120775"/>
            <a:ext cx="163036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003300"/>
                </a:solidFill>
                <a:latin typeface="Arial Black" pitchFamily="34" charset="0"/>
              </a:rPr>
              <a:t>Транспорт электро-энергии</a:t>
            </a:r>
            <a:endParaRPr lang="ru-RU" altLang="ru-RU" sz="1200">
              <a:latin typeface="Arial Black" pitchFamily="34" charset="0"/>
            </a:endParaRPr>
          </a:p>
        </p:txBody>
      </p:sp>
      <p:sp>
        <p:nvSpPr>
          <p:cNvPr id="8203" name="Rectangle 124"/>
          <p:cNvSpPr>
            <a:spLocks noChangeArrowheads="1"/>
          </p:cNvSpPr>
          <p:nvPr/>
        </p:nvSpPr>
        <p:spPr bwMode="auto">
          <a:xfrm>
            <a:off x="7458075" y="2346325"/>
            <a:ext cx="16589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solidFill>
                  <a:srgbClr val="000000"/>
                </a:solidFill>
                <a:latin typeface="Arial Black" pitchFamily="34" charset="0"/>
              </a:rPr>
              <a:t>Транспорт тепловой энергии</a:t>
            </a:r>
            <a:endParaRPr lang="ru-RU" altLang="ru-RU" sz="11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3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1170</Words>
  <Application>Microsoft Office PowerPoint</Application>
  <PresentationFormat>Экран (4:3)</PresentationFormat>
  <Paragraphs>167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Aharoni</vt:lpstr>
      <vt:lpstr>Arial</vt:lpstr>
      <vt:lpstr>Arial Black</vt:lpstr>
      <vt:lpstr>Calibri</vt:lpstr>
      <vt:lpstr>Open Sans</vt:lpstr>
      <vt:lpstr>Times New Roman</vt:lpstr>
      <vt:lpstr>Тема Office</vt:lpstr>
      <vt:lpstr>Предложения для ТЭС</vt:lpstr>
      <vt:lpstr>Опыт НОЦ «Экология энергетики»</vt:lpstr>
      <vt:lpstr>Разработка нормативных документы НОЦ «Экология энергетики»</vt:lpstr>
      <vt:lpstr>Предложения для ТЭС </vt:lpstr>
      <vt:lpstr>Опыт Шевцова В.Р. 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НИОКР для ТЭС ООО «Газпром энергохолдинг»</dc:title>
  <dc:creator>Путилов</dc:creator>
  <cp:lastModifiedBy>Путилов</cp:lastModifiedBy>
  <cp:revision>29</cp:revision>
  <dcterms:created xsi:type="dcterms:W3CDTF">2019-03-21T08:52:31Z</dcterms:created>
  <dcterms:modified xsi:type="dcterms:W3CDTF">2019-10-08T07:41:30Z</dcterms:modified>
</cp:coreProperties>
</file>